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3" r:id="rId1"/>
  </p:sldMasterIdLst>
  <p:notesMasterIdLst>
    <p:notesMasterId r:id="rId59"/>
  </p:notesMasterIdLst>
  <p:sldIdLst>
    <p:sldId id="475" r:id="rId2"/>
    <p:sldId id="285" r:id="rId3"/>
    <p:sldId id="258" r:id="rId4"/>
    <p:sldId id="259" r:id="rId5"/>
    <p:sldId id="260" r:id="rId6"/>
    <p:sldId id="320" r:id="rId7"/>
    <p:sldId id="263" r:id="rId8"/>
    <p:sldId id="329" r:id="rId9"/>
    <p:sldId id="286" r:id="rId10"/>
    <p:sldId id="288" r:id="rId11"/>
    <p:sldId id="289" r:id="rId12"/>
    <p:sldId id="264" r:id="rId13"/>
    <p:sldId id="290" r:id="rId14"/>
    <p:sldId id="317" r:id="rId15"/>
    <p:sldId id="318" r:id="rId16"/>
    <p:sldId id="319" r:id="rId17"/>
    <p:sldId id="291" r:id="rId18"/>
    <p:sldId id="322" r:id="rId19"/>
    <p:sldId id="323" r:id="rId20"/>
    <p:sldId id="325" r:id="rId21"/>
    <p:sldId id="327" r:id="rId22"/>
    <p:sldId id="334" r:id="rId23"/>
    <p:sldId id="335" r:id="rId24"/>
    <p:sldId id="397" r:id="rId25"/>
    <p:sldId id="472" r:id="rId26"/>
    <p:sldId id="473" r:id="rId27"/>
    <p:sldId id="336" r:id="rId28"/>
    <p:sldId id="338" r:id="rId29"/>
    <p:sldId id="463" r:id="rId30"/>
    <p:sldId id="268" r:id="rId31"/>
    <p:sldId id="269" r:id="rId32"/>
    <p:sldId id="270" r:id="rId33"/>
    <p:sldId id="292" r:id="rId34"/>
    <p:sldId id="293" r:id="rId35"/>
    <p:sldId id="294" r:id="rId36"/>
    <p:sldId id="295" r:id="rId37"/>
    <p:sldId id="271" r:id="rId38"/>
    <p:sldId id="272" r:id="rId39"/>
    <p:sldId id="273" r:id="rId40"/>
    <p:sldId id="276" r:id="rId41"/>
    <p:sldId id="277" r:id="rId42"/>
    <p:sldId id="296" r:id="rId43"/>
    <p:sldId id="298" r:id="rId44"/>
    <p:sldId id="299" r:id="rId45"/>
    <p:sldId id="301" r:id="rId46"/>
    <p:sldId id="300" r:id="rId47"/>
    <p:sldId id="302" r:id="rId48"/>
    <p:sldId id="470" r:id="rId49"/>
    <p:sldId id="278" r:id="rId50"/>
    <p:sldId id="467" r:id="rId51"/>
    <p:sldId id="468" r:id="rId52"/>
    <p:sldId id="340" r:id="rId53"/>
    <p:sldId id="280" r:id="rId54"/>
    <p:sldId id="465" r:id="rId55"/>
    <p:sldId id="466" r:id="rId56"/>
    <p:sldId id="464" r:id="rId57"/>
    <p:sldId id="476" r:id="rId58"/>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189"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378"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566"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754"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5943" algn="l" defTabSz="914378"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132" algn="l" defTabSz="914378"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320" algn="l" defTabSz="914378"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509" algn="l" defTabSz="914378"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00FF"/>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815" autoAdjust="0"/>
  </p:normalViewPr>
  <p:slideViewPr>
    <p:cSldViewPr>
      <p:cViewPr>
        <p:scale>
          <a:sx n="75" d="100"/>
          <a:sy n="75" d="100"/>
        </p:scale>
        <p:origin x="-984" y="-408"/>
      </p:cViewPr>
      <p:guideLst>
        <p:guide orient="horz" pos="1623"/>
        <p:guide pos="286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p>
        </p:txBody>
      </p:sp>
      <p:sp>
        <p:nvSpPr>
          <p:cNvPr id="67588" name="Rectangle 4"/>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noProof="0" smtClean="0"/>
              <a:t>单击此处编辑母版文本样式</a:t>
            </a:r>
          </a:p>
          <a:p>
            <a:pPr lvl="1"/>
            <a:r>
              <a:rPr lang="zh-CN" noProof="0" smtClean="0"/>
              <a:t>第二级</a:t>
            </a:r>
          </a:p>
          <a:p>
            <a:pPr lvl="2"/>
            <a:r>
              <a:rPr lang="zh-CN" noProof="0" smtClean="0"/>
              <a:t>第三级</a:t>
            </a:r>
          </a:p>
          <a:p>
            <a:pPr lvl="3"/>
            <a:r>
              <a:rPr lang="zh-CN" noProof="0" smtClean="0"/>
              <a:t>第四级</a:t>
            </a:r>
          </a:p>
          <a:p>
            <a:pPr lvl="4"/>
            <a:r>
              <a:rPr lang="zh-CN"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pPr>
              <a:defRPr/>
            </a:pPr>
            <a:fld id="{6AA93EFD-59E0-4369-BCAE-782079900BF8}" type="slidenum">
              <a:rPr lang="en-US"/>
              <a:t>‹#›</a:t>
            </a:fld>
            <a:endParaRPr lang="en-US"/>
          </a:p>
        </p:txBody>
      </p:sp>
    </p:spTree>
    <p:extLst>
      <p:ext uri="{BB962C8B-B14F-4D97-AF65-F5344CB8AC3E}">
        <p14:creationId xmlns:p14="http://schemas.microsoft.com/office/powerpoint/2010/main" val="34752283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189"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378"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566"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754"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3655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A49F1E-FCFC-4294-BD1A-5F44A2F8C2ED}" type="slidenum">
              <a:rPr lang="zh-CN" altLang="en-US" smtClean="0"/>
              <a:t>48</a:t>
            </a:fld>
            <a:endParaRPr lang="zh-CN" altLang="en-US"/>
          </a:p>
        </p:txBody>
      </p:sp>
    </p:spTree>
    <p:extLst>
      <p:ext uri="{BB962C8B-B14F-4D97-AF65-F5344CB8AC3E}">
        <p14:creationId xmlns:p14="http://schemas.microsoft.com/office/powerpoint/2010/main" val="1452545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19A-BEF4-4C39-B10D-E1908364F8E8}" type="slidenum">
              <a:rPr lang="zh-CN" altLang="en-US" smtClean="0"/>
              <a:t>50</a:t>
            </a:fld>
            <a:endParaRPr lang="zh-CN" altLang="en-US"/>
          </a:p>
        </p:txBody>
      </p:sp>
    </p:spTree>
    <p:extLst>
      <p:ext uri="{BB962C8B-B14F-4D97-AF65-F5344CB8AC3E}">
        <p14:creationId xmlns:p14="http://schemas.microsoft.com/office/powerpoint/2010/main" val="3607952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5E819A-BEF4-4C39-B10D-E1908364F8E8}" type="slidenum">
              <a:rPr lang="zh-CN" altLang="en-US" smtClean="0"/>
              <a:t>51</a:t>
            </a:fld>
            <a:endParaRPr lang="zh-CN" altLang="en-US"/>
          </a:p>
        </p:txBody>
      </p:sp>
    </p:spTree>
    <p:extLst>
      <p:ext uri="{BB962C8B-B14F-4D97-AF65-F5344CB8AC3E}">
        <p14:creationId xmlns:p14="http://schemas.microsoft.com/office/powerpoint/2010/main" val="2296701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Clr>
                <a:schemeClr val="tx2"/>
              </a:buClr>
              <a:buFont typeface="Wingdings" panose="05000000000000000000" pitchFamily="2" charset="2"/>
              <a:buNone/>
            </a:pPr>
            <a:endParaRPr lang="zh-CN" altLang="en-US" dirty="0"/>
          </a:p>
        </p:txBody>
      </p:sp>
      <p:sp>
        <p:nvSpPr>
          <p:cNvPr id="4" name="灯片编号占位符 3"/>
          <p:cNvSpPr>
            <a:spLocks noGrp="1"/>
          </p:cNvSpPr>
          <p:nvPr>
            <p:ph type="sldNum" sz="quarter" idx="10"/>
          </p:nvPr>
        </p:nvSpPr>
        <p:spPr/>
        <p:txBody>
          <a:bodyPr/>
          <a:lstStyle/>
          <a:p>
            <a:fld id="{46A49F1E-FCFC-4294-BD1A-5F44A2F8C2ED}" type="slidenum">
              <a:rPr lang="zh-CN" altLang="en-US" smtClean="0"/>
              <a:t>54</a:t>
            </a:fld>
            <a:endParaRPr lang="zh-CN" altLang="en-US"/>
          </a:p>
        </p:txBody>
      </p:sp>
    </p:spTree>
    <p:extLst>
      <p:ext uri="{BB962C8B-B14F-4D97-AF65-F5344CB8AC3E}">
        <p14:creationId xmlns:p14="http://schemas.microsoft.com/office/powerpoint/2010/main" val="1971177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A49F1E-FCFC-4294-BD1A-5F44A2F8C2ED}" type="slidenum">
              <a:rPr lang="zh-CN" altLang="en-US" smtClean="0"/>
              <a:t>55</a:t>
            </a:fld>
            <a:endParaRPr lang="zh-CN" altLang="en-US"/>
          </a:p>
        </p:txBody>
      </p:sp>
    </p:spTree>
    <p:extLst>
      <p:ext uri="{BB962C8B-B14F-4D97-AF65-F5344CB8AC3E}">
        <p14:creationId xmlns:p14="http://schemas.microsoft.com/office/powerpoint/2010/main" val="395852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a:xfrm>
            <a:off x="381000" y="685800"/>
            <a:ext cx="6096000" cy="3429000"/>
          </a:xfrm>
        </p:spPr>
      </p:sp>
      <p:sp>
        <p:nvSpPr>
          <p:cNvPr id="68611" name="备注占位符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a typeface="宋体" panose="02010600030101010101" pitchFamily="2" charset="-122"/>
            </a:endParaRPr>
          </a:p>
        </p:txBody>
      </p:sp>
      <p:sp>
        <p:nvSpPr>
          <p:cNvPr id="68612" name="灯片编号占位符 3"/>
          <p:cNvSpPr>
            <a:spLocks noGrp="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8BB2B4C-9E49-4432-BC9C-5A24DCDBF219}" type="slidenum">
              <a:rPr lang="en-US" altLang="zh-CN" smtClean="0">
                <a:latin typeface="Arial" panose="020B0604020202020204" pitchFamily="34" charset="0"/>
              </a:rPr>
              <a:t>9</a:t>
            </a:fld>
            <a:endParaRPr lang="en-US" altLang="zh-CN"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xfrm>
            <a:off x="381000" y="685800"/>
            <a:ext cx="6096000" cy="3429000"/>
          </a:xfrm>
        </p:spPr>
      </p:sp>
      <p:sp>
        <p:nvSpPr>
          <p:cNvPr id="69635" name="备注占位符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6" name="灯片编号占位符 3"/>
          <p:cNvSpPr>
            <a:spLocks noGrp="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30A7E7B6-EF32-4029-8AAA-721789E021D4}" type="slidenum">
              <a:rPr lang="en-US" altLang="zh-CN" smtClean="0">
                <a:latin typeface="Arial" panose="020B0604020202020204" pitchFamily="34" charset="0"/>
              </a:rPr>
              <a:t>18</a:t>
            </a:fld>
            <a:endParaRPr lang="en-US" altLang="zh-CN" smtClean="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6D7D06-67E9-4228-9B8A-6529393A6330}" type="slidenum">
              <a:rPr lang="zh-CN" altLang="en-US" smtClean="0"/>
              <a:t>27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28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84322" name="Rectangle 2"/>
          <p:cNvSpPr>
            <a:spLocks noGrp="1" noChangeArrowheads="1"/>
          </p:cNvSpPr>
          <p:nvPr>
            <p:ph type="ctrTitle"/>
          </p:nvPr>
        </p:nvSpPr>
        <p:spPr>
          <a:xfrm>
            <a:off x="791580" y="1113588"/>
            <a:ext cx="7772400" cy="846144"/>
          </a:xfrm>
        </p:spPr>
        <p:txBody>
          <a:bodyPr/>
          <a:lstStyle>
            <a:lvl1pPr>
              <a:defRPr sz="3000"/>
            </a:lvl1pPr>
          </a:lstStyle>
          <a:p>
            <a:r>
              <a:rPr lang="zh-CN" altLang="en-US" smtClean="0"/>
              <a:t>单击此处编辑母版标题样式</a:t>
            </a:r>
            <a:endParaRPr lang="zh-CN" altLang="en-US" dirty="0"/>
          </a:p>
        </p:txBody>
      </p:sp>
      <p:sp>
        <p:nvSpPr>
          <p:cNvPr id="184323" name="Rectangle 3"/>
          <p:cNvSpPr>
            <a:spLocks noGrp="1" noChangeArrowheads="1"/>
          </p:cNvSpPr>
          <p:nvPr>
            <p:ph type="subTitle" idx="1"/>
          </p:nvPr>
        </p:nvSpPr>
        <p:spPr>
          <a:xfrm>
            <a:off x="1447800" y="2571750"/>
            <a:ext cx="7010400" cy="1200150"/>
          </a:xfrm>
        </p:spPr>
        <p:txBody>
          <a:bodyPr/>
          <a:lstStyle>
            <a:lvl1pPr marL="0" indent="0">
              <a:buFont typeface="Wingdings" pitchFamily="2" charset="2"/>
              <a:buNone/>
              <a:defRPr sz="2100"/>
            </a:lvl1pPr>
          </a:lstStyle>
          <a:p>
            <a:r>
              <a:rPr lang="zh-CN" altLang="en-US" smtClean="0"/>
              <a:t>单击此处编辑母版副标题样式</a:t>
            </a:r>
            <a:endParaRPr lang="zh-CN" altLang="en-US" dirty="0"/>
          </a:p>
        </p:txBody>
      </p:sp>
      <p:pic>
        <p:nvPicPr>
          <p:cNvPr id="8" name="图片 7"/>
          <p:cNvPicPr>
            <a:picLocks noChangeAspect="1"/>
          </p:cNvPicPr>
          <p:nvPr/>
        </p:nvPicPr>
        <p:blipFill>
          <a:blip r:embed="rId2">
            <a:clrChange>
              <a:clrFrom>
                <a:srgbClr val="F5F5F5"/>
              </a:clrFrom>
              <a:clrTo>
                <a:srgbClr val="F5F5F5">
                  <a:alpha val="0"/>
                </a:srgbClr>
              </a:clrTo>
            </a:clrChange>
          </a:blip>
          <a:stretch>
            <a:fillRect/>
          </a:stretch>
        </p:blipFill>
        <p:spPr>
          <a:xfrm>
            <a:off x="6588224" y="4544103"/>
            <a:ext cx="2407143" cy="485714"/>
          </a:xfrm>
          <a:prstGeom prst="rect">
            <a:avLst/>
          </a:prstGeom>
        </p:spPr>
      </p:pic>
    </p:spTree>
    <p:extLst>
      <p:ext uri="{BB962C8B-B14F-4D97-AF65-F5344CB8AC3E}">
        <p14:creationId xmlns:p14="http://schemas.microsoft.com/office/powerpoint/2010/main" val="2717098660"/>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ea typeface="楷体" panose="02010609060101010101"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marL="352425" indent="-352425">
              <a:buFont typeface="Wingdings" panose="05000000000000000000" pitchFamily="2" charset="2"/>
              <a:buChar char="Ø"/>
              <a:defRPr baseline="0">
                <a:ea typeface="楷体" panose="02010609060101010101" pitchFamily="49" charset="-122"/>
              </a:defRPr>
            </a:lvl1pPr>
            <a:lvl2pPr marL="681038" indent="-327422">
              <a:buFont typeface="Wingdings" panose="05000000000000000000" pitchFamily="2" charset="2"/>
              <a:buChar char="l"/>
              <a:defRPr baseline="0">
                <a:ea typeface="楷体" panose="02010609060101010101" pitchFamily="49" charset="-122"/>
              </a:defRPr>
            </a:lvl2pPr>
            <a:lvl3pPr marL="978694" indent="-296466">
              <a:buFont typeface="Arial" panose="020B0604020202020204" pitchFamily="34" charset="0"/>
              <a:buChar char="•"/>
              <a:defRPr baseline="0">
                <a:ea typeface="楷体" panose="02010609060101010101" pitchFamily="49" charset="-122"/>
              </a:defRPr>
            </a:lvl3pPr>
            <a:lvl4pPr>
              <a:defRPr baseline="0">
                <a:ea typeface="楷体" panose="02010609060101010101" pitchFamily="49" charset="-122"/>
              </a:defRPr>
            </a:lvl4pPr>
            <a:lvl5pPr>
              <a:defRPr baseline="0">
                <a:ea typeface="楷体" panose="02010609060101010101"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4" name="Rectangle 6"/>
          <p:cNvSpPr>
            <a:spLocks noGrp="1" noChangeArrowheads="1"/>
          </p:cNvSpPr>
          <p:nvPr>
            <p:ph type="dt" sz="half" idx="10"/>
          </p:nvPr>
        </p:nvSpPr>
        <p:spPr>
          <a:xfrm>
            <a:off x="609600" y="4683919"/>
            <a:ext cx="1981200" cy="357188"/>
          </a:xfrm>
          <a:prstGeom prst="rect">
            <a:avLst/>
          </a:prstGeom>
          <a:ln/>
        </p:spPr>
        <p:txBody>
          <a:bodyPr lIns="68580" tIns="34290" rIns="68580" bIns="34290"/>
          <a:lstStyle>
            <a:lvl1pPr>
              <a:defRPr/>
            </a:lvl1pPr>
          </a:lstStyle>
          <a:p>
            <a:pPr>
              <a:defRPr/>
            </a:pPr>
            <a:endParaRPr lang="en-US"/>
          </a:p>
        </p:txBody>
      </p:sp>
      <p:sp>
        <p:nvSpPr>
          <p:cNvPr id="5" name="Rectangle 7"/>
          <p:cNvSpPr>
            <a:spLocks noGrp="1" noChangeArrowheads="1"/>
          </p:cNvSpPr>
          <p:nvPr>
            <p:ph type="ftr" sz="quarter" idx="11"/>
          </p:nvPr>
        </p:nvSpPr>
        <p:spPr>
          <a:xfrm>
            <a:off x="3124200" y="4683919"/>
            <a:ext cx="2895600" cy="357188"/>
          </a:xfrm>
          <a:prstGeom prst="rect">
            <a:avLst/>
          </a:prstGeom>
          <a:ln/>
        </p:spPr>
        <p:txBody>
          <a:bodyPr lIns="68580" tIns="34290" rIns="68580" bIns="34290"/>
          <a:lstStyle>
            <a:lvl1pPr>
              <a:defRPr/>
            </a:lvl1pPr>
          </a:lstStyle>
          <a:p>
            <a:pPr>
              <a:defRPr/>
            </a:pPr>
            <a:endParaRPr lang="en-US" dirty="0"/>
          </a:p>
        </p:txBody>
      </p:sp>
    </p:spTree>
    <p:extLst>
      <p:ext uri="{BB962C8B-B14F-4D97-AF65-F5344CB8AC3E}">
        <p14:creationId xmlns:p14="http://schemas.microsoft.com/office/powerpoint/2010/main" val="3364467347"/>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defRPr>
                <a:solidFill>
                  <a:srgbClr val="0000FF"/>
                </a:solidFill>
                <a:latin typeface="华文新魏" panose="02010800040101010101" pitchFamily="2" charset="-122"/>
                <a:ea typeface="华文新魏" panose="02010800040101010101" pitchFamily="2" charset="-122"/>
              </a:defRPr>
            </a:lvl1pPr>
            <a:lvl2pPr>
              <a:defRPr>
                <a:solidFill>
                  <a:srgbClr val="0000FF"/>
                </a:solidFill>
                <a:latin typeface="华文新魏" panose="02010800040101010101" pitchFamily="2" charset="-122"/>
                <a:ea typeface="华文新魏" panose="02010800040101010101" pitchFamily="2" charset="-122"/>
              </a:defRPr>
            </a:lvl2pPr>
            <a:lvl3pPr marL="978694" indent="-296466">
              <a:defRPr lang="zh-CN" altLang="en-US" sz="1800" b="1" baseline="0" dirty="0" smtClean="0">
                <a:solidFill>
                  <a:srgbClr val="0000FF"/>
                </a:solidFill>
                <a:latin typeface="华文楷体" panose="02010600040101010101" pitchFamily="2" charset="-122"/>
                <a:ea typeface="楷体" panose="02010609060101010101" pitchFamily="49" charset="-122"/>
              </a:defRPr>
            </a:lvl3pPr>
            <a:lvl4pPr>
              <a:defRPr>
                <a:solidFill>
                  <a:srgbClr val="0000FF"/>
                </a:solidFill>
                <a:latin typeface="华文新魏" panose="02010800040101010101" pitchFamily="2" charset="-122"/>
                <a:ea typeface="华文新魏" panose="02010800040101010101" pitchFamily="2" charset="-122"/>
              </a:defRPr>
            </a:lvl4pPr>
            <a:lvl5pPr>
              <a:defRPr>
                <a:solidFill>
                  <a:srgbClr val="0000FF"/>
                </a:solidFill>
                <a:latin typeface="华文新魏" panose="02010800040101010101" pitchFamily="2" charset="-122"/>
                <a:ea typeface="华文新魏" panose="02010800040101010101"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4" name="Rectangle 6"/>
          <p:cNvSpPr>
            <a:spLocks noGrp="1" noChangeArrowheads="1"/>
          </p:cNvSpPr>
          <p:nvPr>
            <p:ph type="dt" sz="half" idx="10"/>
          </p:nvPr>
        </p:nvSpPr>
        <p:spPr>
          <a:xfrm>
            <a:off x="609600" y="4683919"/>
            <a:ext cx="1981200" cy="357188"/>
          </a:xfrm>
          <a:prstGeom prst="rect">
            <a:avLst/>
          </a:prstGeom>
          <a:ln/>
        </p:spPr>
        <p:txBody>
          <a:bodyPr lIns="68580" tIns="34290" rIns="68580" bIns="34290"/>
          <a:lstStyle>
            <a:lvl1pPr>
              <a:defRPr/>
            </a:lvl1pPr>
          </a:lstStyle>
          <a:p>
            <a:pPr>
              <a:defRPr/>
            </a:pPr>
            <a:endParaRPr lang="en-US"/>
          </a:p>
        </p:txBody>
      </p:sp>
      <p:sp>
        <p:nvSpPr>
          <p:cNvPr id="5" name="Rectangle 7"/>
          <p:cNvSpPr>
            <a:spLocks noGrp="1" noChangeArrowheads="1"/>
          </p:cNvSpPr>
          <p:nvPr>
            <p:ph type="ftr" sz="quarter" idx="11"/>
          </p:nvPr>
        </p:nvSpPr>
        <p:spPr>
          <a:xfrm>
            <a:off x="3124200" y="4683919"/>
            <a:ext cx="2895600" cy="357188"/>
          </a:xfrm>
          <a:prstGeom prst="rect">
            <a:avLst/>
          </a:prstGeom>
          <a:ln/>
        </p:spPr>
        <p:txBody>
          <a:bodyPr lIns="68580" tIns="34290" rIns="68580" bIns="34290"/>
          <a:lstStyle>
            <a:lvl1pPr>
              <a:defRPr/>
            </a:lvl1pPr>
          </a:lstStyle>
          <a:p>
            <a:pPr>
              <a:defRPr/>
            </a:pPr>
            <a:endParaRPr lang="en-US"/>
          </a:p>
        </p:txBody>
      </p:sp>
    </p:spTree>
    <p:extLst>
      <p:ext uri="{BB962C8B-B14F-4D97-AF65-F5344CB8AC3E}">
        <p14:creationId xmlns:p14="http://schemas.microsoft.com/office/powerpoint/2010/main" val="3846945651"/>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smtClean="0"/>
              <a:t>单击此处编辑母版文本样式</a:t>
            </a:r>
          </a:p>
        </p:txBody>
      </p:sp>
      <p:sp>
        <p:nvSpPr>
          <p:cNvPr id="4" name="Rectangle 6"/>
          <p:cNvSpPr>
            <a:spLocks noGrp="1" noChangeArrowheads="1"/>
          </p:cNvSpPr>
          <p:nvPr>
            <p:ph type="dt" sz="half" idx="10"/>
          </p:nvPr>
        </p:nvSpPr>
        <p:spPr>
          <a:xfrm>
            <a:off x="609600" y="4683919"/>
            <a:ext cx="1981200" cy="357188"/>
          </a:xfrm>
          <a:prstGeom prst="rect">
            <a:avLst/>
          </a:prstGeom>
          <a:ln/>
        </p:spPr>
        <p:txBody>
          <a:bodyPr lIns="68580" tIns="34290" rIns="68580" bIns="34290"/>
          <a:lstStyle>
            <a:lvl1pPr>
              <a:defRPr/>
            </a:lvl1pPr>
          </a:lstStyle>
          <a:p>
            <a:pPr>
              <a:defRPr/>
            </a:pPr>
            <a:endParaRPr lang="en-US"/>
          </a:p>
        </p:txBody>
      </p:sp>
      <p:sp>
        <p:nvSpPr>
          <p:cNvPr id="5" name="Rectangle 7"/>
          <p:cNvSpPr>
            <a:spLocks noGrp="1" noChangeArrowheads="1"/>
          </p:cNvSpPr>
          <p:nvPr>
            <p:ph type="ftr" sz="quarter" idx="11"/>
          </p:nvPr>
        </p:nvSpPr>
        <p:spPr>
          <a:xfrm>
            <a:off x="3124200" y="4683919"/>
            <a:ext cx="2895600" cy="357188"/>
          </a:xfrm>
          <a:prstGeom prst="rect">
            <a:avLst/>
          </a:prstGeom>
          <a:ln/>
        </p:spPr>
        <p:txBody>
          <a:bodyPr lIns="68580" tIns="34290" rIns="68580" bIns="34290"/>
          <a:lstStyle>
            <a:lvl1pPr>
              <a:defRPr/>
            </a:lvl1pPr>
          </a:lstStyle>
          <a:p>
            <a:pPr>
              <a:defRPr/>
            </a:pPr>
            <a:endParaRPr lang="en-US"/>
          </a:p>
        </p:txBody>
      </p:sp>
      <p:sp>
        <p:nvSpPr>
          <p:cNvPr id="6" name="Rectangle 8"/>
          <p:cNvSpPr>
            <a:spLocks noGrp="1" noChangeArrowheads="1"/>
          </p:cNvSpPr>
          <p:nvPr>
            <p:ph type="sldNum" sz="quarter" idx="12"/>
          </p:nvPr>
        </p:nvSpPr>
        <p:spPr>
          <a:xfrm>
            <a:off x="6553200" y="4683919"/>
            <a:ext cx="1981200" cy="357188"/>
          </a:xfrm>
          <a:prstGeom prst="rect">
            <a:avLst/>
          </a:prstGeom>
          <a:ln/>
        </p:spPr>
        <p:txBody>
          <a:bodyPr lIns="68580" tIns="34290" rIns="68580" bIns="34290"/>
          <a:lstStyle>
            <a:lvl1pPr>
              <a:defRPr/>
            </a:lvl1pPr>
          </a:lstStyle>
          <a:p>
            <a:pPr>
              <a:defRPr/>
            </a:pPr>
            <a:fld id="{B62FBA93-7C77-4D32-BA8C-F7EFDB1910E6}" type="slidenum">
              <a:rPr lang="en-US" altLang="zh-CN"/>
              <a:pPr>
                <a:defRPr/>
              </a:pPr>
              <a:t>‹#›</a:t>
            </a:fld>
            <a:endParaRPr lang="en-US" altLang="zh-CN" dirty="0"/>
          </a:p>
        </p:txBody>
      </p:sp>
    </p:spTree>
    <p:extLst>
      <p:ext uri="{BB962C8B-B14F-4D97-AF65-F5344CB8AC3E}">
        <p14:creationId xmlns:p14="http://schemas.microsoft.com/office/powerpoint/2010/main" val="1355284535"/>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66738" y="1314450"/>
            <a:ext cx="3924300" cy="3200400"/>
          </a:xfrm>
        </p:spPr>
        <p:txBody>
          <a:bodyPr/>
          <a:lstStyle>
            <a:lvl1pPr>
              <a:defRPr sz="2100"/>
            </a:lvl1pPr>
            <a:lvl2pPr>
              <a:defRPr sz="1800"/>
            </a:lvl2pPr>
            <a:lvl3pPr marL="978694" indent="-296466">
              <a:defRPr lang="zh-CN" altLang="en-US" sz="1800" b="1" baseline="0" dirty="0" smtClean="0">
                <a:solidFill>
                  <a:schemeClr val="tx1"/>
                </a:solidFill>
                <a:latin typeface="华文楷体" panose="02010600040101010101" pitchFamily="2" charset="-122"/>
                <a:ea typeface="楷体" panose="02010609060101010101" pitchFamily="49" charset="-122"/>
              </a:defRPr>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4" name="内容占位符 3"/>
          <p:cNvSpPr>
            <a:spLocks noGrp="1"/>
          </p:cNvSpPr>
          <p:nvPr>
            <p:ph sz="half" idx="2"/>
          </p:nvPr>
        </p:nvSpPr>
        <p:spPr>
          <a:xfrm>
            <a:off x="4643438" y="1314450"/>
            <a:ext cx="3924300" cy="3200400"/>
          </a:xfrm>
        </p:spPr>
        <p:txBody>
          <a:bodyPr/>
          <a:lstStyle>
            <a:lvl1pPr>
              <a:defRPr sz="2100"/>
            </a:lvl1pPr>
            <a:lvl2pPr>
              <a:defRPr sz="1800"/>
            </a:lvl2pPr>
            <a:lvl3pPr marL="978694" indent="-296466">
              <a:defRPr lang="zh-CN" altLang="en-US" sz="1800" b="1" baseline="0" dirty="0" smtClean="0">
                <a:solidFill>
                  <a:schemeClr val="tx1"/>
                </a:solidFill>
                <a:latin typeface="华文楷体" panose="02010600040101010101" pitchFamily="2" charset="-122"/>
                <a:ea typeface="楷体" panose="02010609060101010101" pitchFamily="49" charset="-122"/>
              </a:defRPr>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5" name="Rectangle 6"/>
          <p:cNvSpPr>
            <a:spLocks noGrp="1" noChangeArrowheads="1"/>
          </p:cNvSpPr>
          <p:nvPr>
            <p:ph type="dt" sz="half" idx="10"/>
          </p:nvPr>
        </p:nvSpPr>
        <p:spPr>
          <a:xfrm>
            <a:off x="609600" y="4683919"/>
            <a:ext cx="1981200" cy="357188"/>
          </a:xfrm>
          <a:prstGeom prst="rect">
            <a:avLst/>
          </a:prstGeom>
          <a:ln/>
        </p:spPr>
        <p:txBody>
          <a:bodyPr lIns="68580" tIns="34290" rIns="68580" bIns="34290"/>
          <a:lstStyle>
            <a:lvl1pPr>
              <a:defRPr/>
            </a:lvl1pPr>
          </a:lstStyle>
          <a:p>
            <a:pPr>
              <a:defRPr/>
            </a:pPr>
            <a:endParaRPr lang="en-US"/>
          </a:p>
        </p:txBody>
      </p:sp>
      <p:sp>
        <p:nvSpPr>
          <p:cNvPr id="6" name="Rectangle 7"/>
          <p:cNvSpPr>
            <a:spLocks noGrp="1" noChangeArrowheads="1"/>
          </p:cNvSpPr>
          <p:nvPr>
            <p:ph type="ftr" sz="quarter" idx="11"/>
          </p:nvPr>
        </p:nvSpPr>
        <p:spPr>
          <a:xfrm>
            <a:off x="3124200" y="4683919"/>
            <a:ext cx="2895600" cy="357188"/>
          </a:xfrm>
          <a:prstGeom prst="rect">
            <a:avLst/>
          </a:prstGeom>
          <a:ln/>
        </p:spPr>
        <p:txBody>
          <a:bodyPr lIns="68580" tIns="34290" rIns="68580" bIns="34290"/>
          <a:lstStyle>
            <a:lvl1pPr>
              <a:defRPr/>
            </a:lvl1pPr>
          </a:lstStyle>
          <a:p>
            <a:pPr>
              <a:defRPr/>
            </a:pPr>
            <a:endParaRPr lang="en-US"/>
          </a:p>
        </p:txBody>
      </p:sp>
      <p:sp>
        <p:nvSpPr>
          <p:cNvPr id="7" name="Rectangle 8"/>
          <p:cNvSpPr>
            <a:spLocks noGrp="1" noChangeArrowheads="1"/>
          </p:cNvSpPr>
          <p:nvPr>
            <p:ph type="sldNum" sz="quarter" idx="12"/>
          </p:nvPr>
        </p:nvSpPr>
        <p:spPr>
          <a:xfrm>
            <a:off x="6553200" y="4683919"/>
            <a:ext cx="1981200" cy="357188"/>
          </a:xfrm>
          <a:prstGeom prst="rect">
            <a:avLst/>
          </a:prstGeom>
          <a:ln/>
        </p:spPr>
        <p:txBody>
          <a:bodyPr lIns="68580" tIns="34290" rIns="68580" bIns="34290"/>
          <a:lstStyle>
            <a:lvl1pPr>
              <a:defRPr/>
            </a:lvl1pPr>
          </a:lstStyle>
          <a:p>
            <a:pPr>
              <a:defRPr/>
            </a:pPr>
            <a:fld id="{85100CE9-0662-4089-B8E8-68467DB42791}" type="slidenum">
              <a:rPr lang="en-US" altLang="zh-CN"/>
              <a:pPr>
                <a:defRPr/>
              </a:pPr>
              <a:t>‹#›</a:t>
            </a:fld>
            <a:endParaRPr lang="en-US" altLang="zh-CN" dirty="0"/>
          </a:p>
        </p:txBody>
      </p:sp>
    </p:spTree>
    <p:extLst>
      <p:ext uri="{BB962C8B-B14F-4D97-AF65-F5344CB8AC3E}">
        <p14:creationId xmlns:p14="http://schemas.microsoft.com/office/powerpoint/2010/main" val="2246299959"/>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xfrm>
            <a:off x="609600" y="4683919"/>
            <a:ext cx="1981200" cy="357188"/>
          </a:xfrm>
          <a:prstGeom prst="rect">
            <a:avLst/>
          </a:prstGeom>
          <a:ln/>
        </p:spPr>
        <p:txBody>
          <a:bodyPr lIns="68580" tIns="34290" rIns="68580" bIns="34290"/>
          <a:lstStyle>
            <a:lvl1pPr>
              <a:defRPr/>
            </a:lvl1pPr>
          </a:lstStyle>
          <a:p>
            <a:pPr>
              <a:defRPr/>
            </a:pPr>
            <a:endParaRPr lang="en-US"/>
          </a:p>
        </p:txBody>
      </p:sp>
      <p:sp>
        <p:nvSpPr>
          <p:cNvPr id="4" name="Rectangle 7"/>
          <p:cNvSpPr>
            <a:spLocks noGrp="1" noChangeArrowheads="1"/>
          </p:cNvSpPr>
          <p:nvPr>
            <p:ph type="ftr" sz="quarter" idx="11"/>
          </p:nvPr>
        </p:nvSpPr>
        <p:spPr>
          <a:xfrm>
            <a:off x="3124200" y="4683919"/>
            <a:ext cx="2895600" cy="357188"/>
          </a:xfrm>
          <a:prstGeom prst="rect">
            <a:avLst/>
          </a:prstGeom>
          <a:ln/>
        </p:spPr>
        <p:txBody>
          <a:bodyPr lIns="68580" tIns="34290" rIns="68580" bIns="34290"/>
          <a:lstStyle>
            <a:lvl1pPr>
              <a:defRPr/>
            </a:lvl1pPr>
          </a:lstStyle>
          <a:p>
            <a:pPr>
              <a:defRPr/>
            </a:pPr>
            <a:endParaRPr lang="en-US"/>
          </a:p>
        </p:txBody>
      </p:sp>
      <p:sp>
        <p:nvSpPr>
          <p:cNvPr id="5" name="Rectangle 8"/>
          <p:cNvSpPr>
            <a:spLocks noGrp="1" noChangeArrowheads="1"/>
          </p:cNvSpPr>
          <p:nvPr>
            <p:ph type="sldNum" sz="quarter" idx="12"/>
          </p:nvPr>
        </p:nvSpPr>
        <p:spPr>
          <a:xfrm>
            <a:off x="6553200" y="4683919"/>
            <a:ext cx="1981200" cy="357188"/>
          </a:xfrm>
          <a:prstGeom prst="rect">
            <a:avLst/>
          </a:prstGeom>
          <a:ln/>
        </p:spPr>
        <p:txBody>
          <a:bodyPr lIns="68580" tIns="34290" rIns="68580" bIns="34290"/>
          <a:lstStyle>
            <a:lvl1pPr>
              <a:defRPr/>
            </a:lvl1pPr>
          </a:lstStyle>
          <a:p>
            <a:pPr>
              <a:defRPr/>
            </a:pPr>
            <a:fld id="{15209603-DA32-4E08-B993-D56C85C4BB77}" type="slidenum">
              <a:rPr lang="en-US" altLang="zh-CN"/>
              <a:pPr>
                <a:defRPr/>
              </a:pPr>
              <a:t>‹#›</a:t>
            </a:fld>
            <a:endParaRPr lang="en-US" altLang="zh-CN" dirty="0"/>
          </a:p>
        </p:txBody>
      </p:sp>
    </p:spTree>
    <p:extLst>
      <p:ext uri="{BB962C8B-B14F-4D97-AF65-F5344CB8AC3E}">
        <p14:creationId xmlns:p14="http://schemas.microsoft.com/office/powerpoint/2010/main" val="2443479709"/>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
        <p:nvSpPr>
          <p:cNvPr id="184322" name="Rectangle 2"/>
          <p:cNvSpPr>
            <a:spLocks noGrp="1" noChangeArrowheads="1"/>
          </p:cNvSpPr>
          <p:nvPr>
            <p:ph type="ctrTitle"/>
          </p:nvPr>
        </p:nvSpPr>
        <p:spPr>
          <a:xfrm>
            <a:off x="845586" y="1977684"/>
            <a:ext cx="7772400" cy="846144"/>
          </a:xfrm>
        </p:spPr>
        <p:txBody>
          <a:bodyPr/>
          <a:lstStyle>
            <a:lvl1pPr algn="ctr">
              <a:defRPr sz="3000"/>
            </a:lvl1pPr>
          </a:lstStyle>
          <a:p>
            <a:r>
              <a:rPr lang="zh-CN" altLang="en-US" smtClean="0"/>
              <a:t>单击此处编辑母版标题样式</a:t>
            </a:r>
            <a:endParaRPr lang="zh-CN" altLang="en-US" dirty="0"/>
          </a:p>
        </p:txBody>
      </p:sp>
      <p:sp>
        <p:nvSpPr>
          <p:cNvPr id="5" name="Rectangle 4"/>
          <p:cNvSpPr>
            <a:spLocks noGrp="1" noChangeArrowheads="1"/>
          </p:cNvSpPr>
          <p:nvPr>
            <p:ph type="dt" sz="half" idx="10"/>
          </p:nvPr>
        </p:nvSpPr>
        <p:spPr>
          <a:xfrm>
            <a:off x="685800" y="4686300"/>
            <a:ext cx="1905000" cy="342900"/>
          </a:xfrm>
          <a:prstGeom prst="rect">
            <a:avLst/>
          </a:prstGeom>
        </p:spPr>
        <p:txBody>
          <a:bodyPr lIns="68580" tIns="34290" rIns="68580" bIns="34290"/>
          <a:lstStyle>
            <a:lvl1pPr>
              <a:defRPr/>
            </a:lvl1pPr>
          </a:lstStyle>
          <a:p>
            <a:pPr>
              <a:defRPr/>
            </a:pPr>
            <a:endParaRPr lang="en-US"/>
          </a:p>
        </p:txBody>
      </p:sp>
      <p:sp>
        <p:nvSpPr>
          <p:cNvPr id="6" name="Rectangle 5"/>
          <p:cNvSpPr>
            <a:spLocks noGrp="1" noChangeArrowheads="1"/>
          </p:cNvSpPr>
          <p:nvPr>
            <p:ph type="ftr" sz="quarter" idx="11"/>
          </p:nvPr>
        </p:nvSpPr>
        <p:spPr>
          <a:xfrm>
            <a:off x="3124200" y="4686300"/>
            <a:ext cx="2895600" cy="342900"/>
          </a:xfrm>
          <a:prstGeom prst="rect">
            <a:avLst/>
          </a:prstGeom>
        </p:spPr>
        <p:txBody>
          <a:bodyPr lIns="68580" tIns="34290" rIns="68580" bIns="34290"/>
          <a:lstStyle>
            <a:lvl1pPr>
              <a:defRPr/>
            </a:lvl1pPr>
          </a:lstStyle>
          <a:p>
            <a:pPr>
              <a:defRPr/>
            </a:pPr>
            <a:endParaRPr lang="en-US"/>
          </a:p>
        </p:txBody>
      </p:sp>
      <p:sp>
        <p:nvSpPr>
          <p:cNvPr id="7" name="Rectangle 6"/>
          <p:cNvSpPr>
            <a:spLocks noGrp="1" noChangeArrowheads="1"/>
          </p:cNvSpPr>
          <p:nvPr>
            <p:ph type="sldNum" sz="quarter" idx="12"/>
          </p:nvPr>
        </p:nvSpPr>
        <p:spPr>
          <a:xfrm>
            <a:off x="6553200" y="4686300"/>
            <a:ext cx="1905000" cy="342900"/>
          </a:xfrm>
          <a:prstGeom prst="rect">
            <a:avLst/>
          </a:prstGeom>
        </p:spPr>
        <p:txBody>
          <a:bodyPr lIns="68580" tIns="34290" rIns="68580" bIns="34290"/>
          <a:lstStyle>
            <a:lvl1pPr>
              <a:defRPr/>
            </a:lvl1pPr>
          </a:lstStyle>
          <a:p>
            <a:pPr>
              <a:defRPr/>
            </a:pPr>
            <a:fld id="{D69D5A50-F480-4E46-95E7-D0B4288BA79C}" type="slidenum">
              <a:rPr lang="en-US" altLang="zh-CN"/>
              <a:pPr>
                <a:defRPr/>
              </a:pPr>
              <a:t>‹#›</a:t>
            </a:fld>
            <a:endParaRPr lang="en-US" altLang="zh-CN" dirty="0"/>
          </a:p>
        </p:txBody>
      </p:sp>
    </p:spTree>
    <p:extLst>
      <p:ext uri="{BB962C8B-B14F-4D97-AF65-F5344CB8AC3E}">
        <p14:creationId xmlns:p14="http://schemas.microsoft.com/office/powerpoint/2010/main" val="3284914725"/>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4676" y="51471"/>
            <a:ext cx="7885757" cy="686926"/>
          </a:xfrm>
        </p:spPr>
        <p:txBody>
          <a:bodyPr/>
          <a:lstStyle>
            <a:lvl1pPr>
              <a:defRPr sz="3200" b="1"/>
            </a:lvl1pPr>
          </a:lstStyle>
          <a:p>
            <a:r>
              <a:rPr lang="zh-CN" altLang="en-US" smtClean="0"/>
              <a:t>单击此处编辑母版标题样式</a:t>
            </a:r>
            <a:endParaRPr lang="zh-CN" altLang="en-US"/>
          </a:p>
        </p:txBody>
      </p:sp>
      <p:sp>
        <p:nvSpPr>
          <p:cNvPr id="6" name="内容占位符 5"/>
          <p:cNvSpPr>
            <a:spLocks noGrp="1"/>
          </p:cNvSpPr>
          <p:nvPr>
            <p:ph sz="half" idx="1"/>
          </p:nvPr>
        </p:nvSpPr>
        <p:spPr>
          <a:xfrm>
            <a:off x="539552" y="1131591"/>
            <a:ext cx="7966710" cy="3201035"/>
          </a:xfrm>
        </p:spPr>
        <p:txBody>
          <a:bodyPr/>
          <a:lstStyle>
            <a:lvl1pPr>
              <a:defRPr sz="2800" b="1"/>
            </a:lvl1pPr>
            <a:lvl2pPr>
              <a:defRPr sz="2600" b="1"/>
            </a:lvl2pPr>
            <a:lvl3pPr>
              <a:defRPr sz="2400" b="1"/>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blinds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13438" y="195486"/>
            <a:ext cx="8001000" cy="5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bodyPr>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521550" y="897564"/>
            <a:ext cx="8001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marL="978694" lvl="2" indent="-296466" algn="l" rtl="0" eaLnBrk="0" fontAlgn="base" hangingPunct="0">
              <a:lnSpc>
                <a:spcPct val="150000"/>
              </a:lnSpc>
              <a:spcBef>
                <a:spcPct val="20000"/>
              </a:spcBef>
              <a:spcAft>
                <a:spcPct val="0"/>
              </a:spcAft>
              <a:buClr>
                <a:schemeClr val="accent2"/>
              </a:buClr>
              <a:buFont typeface="Arial" panose="020B0604020202020204" pitchFamily="34" charset="0"/>
              <a:buChar char="•"/>
            </a:pPr>
            <a:r>
              <a:rPr lang="zh-CN" altLang="en-US" dirty="0" smtClean="0"/>
              <a:t>第三级</a:t>
            </a:r>
          </a:p>
          <a:p>
            <a:pPr lvl="3"/>
            <a:r>
              <a:rPr lang="zh-CN" altLang="en-US" dirty="0" smtClean="0"/>
              <a:t>第四级</a:t>
            </a:r>
          </a:p>
        </p:txBody>
      </p:sp>
      <p:sp>
        <p:nvSpPr>
          <p:cNvPr id="1028" name="AutoShape 4"/>
          <p:cNvSpPr>
            <a:spLocks noChangeArrowheads="1"/>
          </p:cNvSpPr>
          <p:nvPr/>
        </p:nvSpPr>
        <p:spPr bwMode="auto">
          <a:xfrm>
            <a:off x="521551" y="735546"/>
            <a:ext cx="7958138" cy="82153"/>
          </a:xfrm>
          <a:custGeom>
            <a:avLst/>
            <a:gdLst>
              <a:gd name="T0" fmla="*/ 0 w 1000"/>
              <a:gd name="T1" fmla="*/ 0 h 1000"/>
              <a:gd name="T2" fmla="*/ 4655511 w 1000"/>
              <a:gd name="T3" fmla="*/ 0 h 1000"/>
              <a:gd name="T4" fmla="*/ 4655511 w 1000"/>
              <a:gd name="T5" fmla="*/ 109537 h 1000"/>
              <a:gd name="T6" fmla="*/ 0 w 1000"/>
              <a:gd name="T7" fmla="*/ 109537 h 1000"/>
              <a:gd name="T8" fmla="*/ 0 w 1000"/>
              <a:gd name="T9" fmla="*/ 0 h 1000"/>
              <a:gd name="T10" fmla="*/ 7958138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lIns="68580" tIns="34290" rIns="68580" bIns="34290"/>
          <a:lstStyle/>
          <a:p>
            <a:endParaRPr lang="zh-CN" altLang="en-US"/>
          </a:p>
        </p:txBody>
      </p:sp>
      <p:sp>
        <p:nvSpPr>
          <p:cNvPr id="1029" name="Line 5"/>
          <p:cNvSpPr>
            <a:spLocks noChangeShapeType="1"/>
          </p:cNvSpPr>
          <p:nvPr/>
        </p:nvSpPr>
        <p:spPr bwMode="auto">
          <a:xfrm flipV="1">
            <a:off x="521550" y="446196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2" r:id="rId8"/>
  </p:sldLayoutIdLst>
  <p:transition>
    <p:blinds dir="vert"/>
  </p:transition>
  <p:timing>
    <p:tnLst>
      <p:par>
        <p:cTn id="1" dur="indefinite" restart="never" nodeType="tmRoot"/>
      </p:par>
    </p:tnLst>
  </p:timing>
  <p:txStyles>
    <p:titleStyle>
      <a:lvl1pPr algn="l" rtl="0" eaLnBrk="1" fontAlgn="base" hangingPunct="1">
        <a:spcBef>
          <a:spcPct val="0"/>
        </a:spcBef>
        <a:spcAft>
          <a:spcPct val="0"/>
        </a:spcAft>
        <a:defRPr sz="2700" b="1" baseline="0">
          <a:solidFill>
            <a:schemeClr val="tx2"/>
          </a:solidFill>
          <a:latin typeface="华文楷体" panose="02010600040101010101" pitchFamily="2" charset="-122"/>
          <a:ea typeface="华文楷体" panose="02010600040101010101" pitchFamily="2" charset="-122"/>
          <a:cs typeface="+mj-cs"/>
        </a:defRPr>
      </a:lvl1pPr>
      <a:lvl2pPr algn="l" rtl="0" eaLnBrk="1" fontAlgn="base" hangingPunct="1">
        <a:spcBef>
          <a:spcPct val="0"/>
        </a:spcBef>
        <a:spcAft>
          <a:spcPct val="0"/>
        </a:spcAft>
        <a:defRPr sz="2900">
          <a:solidFill>
            <a:schemeClr val="tx2"/>
          </a:solidFill>
          <a:latin typeface="Verdana" pitchFamily="34" charset="0"/>
          <a:ea typeface="宋体" pitchFamily="2" charset="-122"/>
        </a:defRPr>
      </a:lvl2pPr>
      <a:lvl3pPr algn="l" rtl="0" eaLnBrk="1" fontAlgn="base" hangingPunct="1">
        <a:spcBef>
          <a:spcPct val="0"/>
        </a:spcBef>
        <a:spcAft>
          <a:spcPct val="0"/>
        </a:spcAft>
        <a:defRPr sz="2900">
          <a:solidFill>
            <a:schemeClr val="tx2"/>
          </a:solidFill>
          <a:latin typeface="Verdana" pitchFamily="34" charset="0"/>
          <a:ea typeface="宋体" pitchFamily="2" charset="-122"/>
        </a:defRPr>
      </a:lvl3pPr>
      <a:lvl4pPr algn="l" rtl="0" eaLnBrk="1" fontAlgn="base" hangingPunct="1">
        <a:spcBef>
          <a:spcPct val="0"/>
        </a:spcBef>
        <a:spcAft>
          <a:spcPct val="0"/>
        </a:spcAft>
        <a:defRPr sz="2900">
          <a:solidFill>
            <a:schemeClr val="tx2"/>
          </a:solidFill>
          <a:latin typeface="Verdana" pitchFamily="34" charset="0"/>
          <a:ea typeface="宋体" pitchFamily="2" charset="-122"/>
        </a:defRPr>
      </a:lvl4pPr>
      <a:lvl5pPr algn="l" rtl="0" eaLnBrk="1" fontAlgn="base" hangingPunct="1">
        <a:spcBef>
          <a:spcPct val="0"/>
        </a:spcBef>
        <a:spcAft>
          <a:spcPct val="0"/>
        </a:spcAft>
        <a:defRPr sz="2900">
          <a:solidFill>
            <a:schemeClr val="tx2"/>
          </a:solidFill>
          <a:latin typeface="Verdana" pitchFamily="34" charset="0"/>
          <a:ea typeface="宋体" pitchFamily="2" charset="-122"/>
        </a:defRPr>
      </a:lvl5pPr>
      <a:lvl6pPr marL="342900" algn="l" rtl="0" eaLnBrk="1" fontAlgn="base" hangingPunct="1">
        <a:spcBef>
          <a:spcPct val="0"/>
        </a:spcBef>
        <a:spcAft>
          <a:spcPct val="0"/>
        </a:spcAft>
        <a:defRPr sz="2900">
          <a:solidFill>
            <a:schemeClr val="tx2"/>
          </a:solidFill>
          <a:latin typeface="Verdana" pitchFamily="34" charset="0"/>
          <a:ea typeface="宋体" pitchFamily="2" charset="-122"/>
        </a:defRPr>
      </a:lvl6pPr>
      <a:lvl7pPr marL="685800" algn="l" rtl="0" eaLnBrk="1" fontAlgn="base" hangingPunct="1">
        <a:spcBef>
          <a:spcPct val="0"/>
        </a:spcBef>
        <a:spcAft>
          <a:spcPct val="0"/>
        </a:spcAft>
        <a:defRPr sz="2900">
          <a:solidFill>
            <a:schemeClr val="tx2"/>
          </a:solidFill>
          <a:latin typeface="Verdana" pitchFamily="34" charset="0"/>
          <a:ea typeface="宋体" pitchFamily="2" charset="-122"/>
        </a:defRPr>
      </a:lvl7pPr>
      <a:lvl8pPr marL="1028700" algn="l" rtl="0" eaLnBrk="1" fontAlgn="base" hangingPunct="1">
        <a:spcBef>
          <a:spcPct val="0"/>
        </a:spcBef>
        <a:spcAft>
          <a:spcPct val="0"/>
        </a:spcAft>
        <a:defRPr sz="2900">
          <a:solidFill>
            <a:schemeClr val="tx2"/>
          </a:solidFill>
          <a:latin typeface="Verdana" pitchFamily="34" charset="0"/>
          <a:ea typeface="宋体" pitchFamily="2" charset="-122"/>
        </a:defRPr>
      </a:lvl8pPr>
      <a:lvl9pPr marL="1371600" algn="l" rtl="0" eaLnBrk="1" fontAlgn="base" hangingPunct="1">
        <a:spcBef>
          <a:spcPct val="0"/>
        </a:spcBef>
        <a:spcAft>
          <a:spcPct val="0"/>
        </a:spcAft>
        <a:defRPr sz="2900">
          <a:solidFill>
            <a:schemeClr val="tx2"/>
          </a:solidFill>
          <a:latin typeface="Verdana" pitchFamily="34" charset="0"/>
          <a:ea typeface="宋体" pitchFamily="2" charset="-122"/>
        </a:defRPr>
      </a:lvl9pPr>
    </p:titleStyle>
    <p:bodyStyle>
      <a:lvl1pPr marL="352425" indent="-352425" algn="l" rtl="0" eaLnBrk="1" fontAlgn="base" hangingPunct="1">
        <a:lnSpc>
          <a:spcPct val="150000"/>
        </a:lnSpc>
        <a:spcBef>
          <a:spcPct val="20000"/>
        </a:spcBef>
        <a:spcAft>
          <a:spcPct val="0"/>
        </a:spcAft>
        <a:buClr>
          <a:schemeClr val="accent2"/>
        </a:buClr>
        <a:buFont typeface="Wingdings" pitchFamily="2" charset="2"/>
        <a:buChar char="Ø"/>
        <a:defRPr sz="2100" b="1" baseline="0">
          <a:solidFill>
            <a:schemeClr val="tx1"/>
          </a:solidFill>
          <a:latin typeface="华文楷体" panose="02010600040101010101" pitchFamily="2" charset="-122"/>
          <a:ea typeface="华文楷体" panose="02010600040101010101" pitchFamily="2" charset="-122"/>
          <a:cs typeface="+mn-cs"/>
        </a:defRPr>
      </a:lvl1pPr>
      <a:lvl2pPr marL="681038" indent="-327422" algn="l" rtl="0" eaLnBrk="1" fontAlgn="base" hangingPunct="1">
        <a:lnSpc>
          <a:spcPct val="150000"/>
        </a:lnSpc>
        <a:spcBef>
          <a:spcPct val="20000"/>
        </a:spcBef>
        <a:spcAft>
          <a:spcPct val="0"/>
        </a:spcAft>
        <a:buClr>
          <a:schemeClr val="accent2"/>
        </a:buClr>
        <a:buFont typeface="Wingdings" pitchFamily="2" charset="2"/>
        <a:buChar char="l"/>
        <a:defRPr sz="2000" b="1" baseline="0">
          <a:solidFill>
            <a:schemeClr val="tx1"/>
          </a:solidFill>
          <a:latin typeface="华文楷体" panose="02010600040101010101" pitchFamily="2" charset="-122"/>
          <a:ea typeface="华文楷体" panose="02010600040101010101" pitchFamily="2" charset="-122"/>
        </a:defRPr>
      </a:lvl2pPr>
      <a:lvl3pPr marL="978694" indent="-296466" algn="l" rtl="0" eaLnBrk="1" fontAlgn="base" hangingPunct="1">
        <a:lnSpc>
          <a:spcPct val="150000"/>
        </a:lnSpc>
        <a:spcBef>
          <a:spcPct val="20000"/>
        </a:spcBef>
        <a:spcAft>
          <a:spcPct val="0"/>
        </a:spcAft>
        <a:buClr>
          <a:schemeClr val="accent2"/>
        </a:buClr>
        <a:buFont typeface="Wingdings" pitchFamily="2" charset="2"/>
        <a:buChar char="o"/>
        <a:defRPr lang="zh-CN" altLang="en-US" sz="1800" b="1" baseline="0" dirty="0" smtClean="0">
          <a:solidFill>
            <a:schemeClr val="tx1"/>
          </a:solidFill>
          <a:latin typeface="华文楷体" panose="02010600040101010101" pitchFamily="2" charset="-122"/>
          <a:ea typeface="楷体" panose="02010609060101010101" pitchFamily="49" charset="-122"/>
        </a:defRPr>
      </a:lvl3pPr>
      <a:lvl4pPr marL="1270397" indent="-290513" algn="l" rtl="0" eaLnBrk="1" fontAlgn="base" hangingPunct="1">
        <a:lnSpc>
          <a:spcPct val="150000"/>
        </a:lnSpc>
        <a:spcBef>
          <a:spcPct val="20000"/>
        </a:spcBef>
        <a:spcAft>
          <a:spcPct val="0"/>
        </a:spcAft>
        <a:buClr>
          <a:schemeClr val="accent2"/>
        </a:buClr>
        <a:buFont typeface="Arial" panose="020B0604020202020204" pitchFamily="34" charset="0"/>
        <a:buChar char="•"/>
        <a:defRPr sz="1500" b="1" baseline="0">
          <a:solidFill>
            <a:schemeClr val="tx1"/>
          </a:solidFill>
          <a:latin typeface="华文楷体" panose="02010600040101010101" pitchFamily="2" charset="-122"/>
          <a:ea typeface="华文楷体" panose="02010600040101010101" pitchFamily="2" charset="-122"/>
        </a:defRPr>
      </a:lvl4pPr>
      <a:lvl5pPr marL="1570435" indent="-298847" algn="l" rtl="0" eaLnBrk="1" fontAlgn="base" hangingPunct="1">
        <a:lnSpc>
          <a:spcPct val="150000"/>
        </a:lnSpc>
        <a:spcBef>
          <a:spcPct val="25000"/>
        </a:spcBef>
        <a:spcAft>
          <a:spcPct val="0"/>
        </a:spcAft>
        <a:buClr>
          <a:schemeClr val="accent2"/>
        </a:buClr>
        <a:buFont typeface="Wingdings" pitchFamily="2" charset="2"/>
        <a:buChar char="§"/>
        <a:defRPr sz="1500" b="1" baseline="0">
          <a:solidFill>
            <a:schemeClr val="tx1"/>
          </a:solidFill>
          <a:latin typeface="华文楷体" panose="02010600040101010101" pitchFamily="2" charset="-122"/>
          <a:ea typeface="华文楷体" panose="02010600040101010101" pitchFamily="2" charset="-122"/>
        </a:defRPr>
      </a:lvl5pPr>
      <a:lvl6pPr marL="1913335" indent="-298847" algn="l" rtl="0" eaLnBrk="1" fontAlgn="base" hangingPunct="1">
        <a:spcBef>
          <a:spcPct val="25000"/>
        </a:spcBef>
        <a:spcAft>
          <a:spcPct val="0"/>
        </a:spcAft>
        <a:buClr>
          <a:schemeClr val="accent2"/>
        </a:buClr>
        <a:buFont typeface="Wingdings" pitchFamily="2" charset="2"/>
        <a:buChar char="§"/>
        <a:defRPr sz="1500">
          <a:solidFill>
            <a:schemeClr val="tx1"/>
          </a:solidFill>
          <a:latin typeface="+mn-lt"/>
          <a:ea typeface="+mn-ea"/>
        </a:defRPr>
      </a:lvl6pPr>
      <a:lvl7pPr marL="2256235" indent="-298847" algn="l" rtl="0" eaLnBrk="1" fontAlgn="base" hangingPunct="1">
        <a:spcBef>
          <a:spcPct val="25000"/>
        </a:spcBef>
        <a:spcAft>
          <a:spcPct val="0"/>
        </a:spcAft>
        <a:buClr>
          <a:schemeClr val="accent2"/>
        </a:buClr>
        <a:buFont typeface="Wingdings" pitchFamily="2" charset="2"/>
        <a:buChar char="§"/>
        <a:defRPr sz="1500">
          <a:solidFill>
            <a:schemeClr val="tx1"/>
          </a:solidFill>
          <a:latin typeface="+mn-lt"/>
          <a:ea typeface="+mn-ea"/>
        </a:defRPr>
      </a:lvl7pPr>
      <a:lvl8pPr marL="2599135" indent="-298847" algn="l" rtl="0" eaLnBrk="1" fontAlgn="base" hangingPunct="1">
        <a:spcBef>
          <a:spcPct val="25000"/>
        </a:spcBef>
        <a:spcAft>
          <a:spcPct val="0"/>
        </a:spcAft>
        <a:buClr>
          <a:schemeClr val="accent2"/>
        </a:buClr>
        <a:buFont typeface="Wingdings" pitchFamily="2" charset="2"/>
        <a:buChar char="§"/>
        <a:defRPr sz="1500">
          <a:solidFill>
            <a:schemeClr val="tx1"/>
          </a:solidFill>
          <a:latin typeface="+mn-lt"/>
          <a:ea typeface="+mn-ea"/>
        </a:defRPr>
      </a:lvl8pPr>
      <a:lvl9pPr marL="2942035" indent="-298847" algn="l" rtl="0" eaLnBrk="1" fontAlgn="base" hangingPunct="1">
        <a:spcBef>
          <a:spcPct val="25000"/>
        </a:spcBef>
        <a:spcAft>
          <a:spcPct val="0"/>
        </a:spcAft>
        <a:buClr>
          <a:schemeClr val="accent2"/>
        </a:buClr>
        <a:buFont typeface="Wingdings" pitchFamily="2" charset="2"/>
        <a:buChar char="§"/>
        <a:defRPr sz="1500">
          <a:solidFill>
            <a:schemeClr val="tx1"/>
          </a:solidFill>
          <a:latin typeface="+mn-lt"/>
          <a:ea typeface="+mn-ea"/>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4.bin"/><Relationship Id="rId4" Type="http://schemas.openxmlformats.org/officeDocument/2006/relationships/image" Target="../media/image19.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737574" y="1383618"/>
            <a:ext cx="7772400" cy="846144"/>
          </a:xfrm>
        </p:spPr>
        <p:txBody>
          <a:bodyPr/>
          <a:lstStyle/>
          <a:p>
            <a:pPr algn="ctr" eaLnBrk="1" hangingPunct="1"/>
            <a:r>
              <a:rPr lang="zh-CN" altLang="en-US" sz="4500" dirty="0">
                <a:ea typeface="华文隶书" pitchFamily="2" charset="-122"/>
              </a:rPr>
              <a:t>软件测试实用教程</a:t>
            </a:r>
            <a:r>
              <a:rPr lang="en-US" altLang="zh-CN" sz="4500" dirty="0">
                <a:ea typeface="华文隶书" pitchFamily="2" charset="-122"/>
              </a:rPr>
              <a:t/>
            </a:r>
            <a:br>
              <a:rPr lang="en-US" altLang="zh-CN" sz="4500" dirty="0">
                <a:ea typeface="华文隶书" pitchFamily="2" charset="-122"/>
              </a:rPr>
            </a:br>
            <a:r>
              <a:rPr lang="en-US" altLang="zh-CN" sz="4500" dirty="0">
                <a:ea typeface="华文隶书" pitchFamily="2" charset="-122"/>
              </a:rPr>
              <a:t>——</a:t>
            </a:r>
            <a:r>
              <a:rPr lang="zh-CN" altLang="en-US" sz="4500" dirty="0">
                <a:ea typeface="华文隶书" pitchFamily="2" charset="-122"/>
              </a:rPr>
              <a:t>方法与实践</a:t>
            </a:r>
          </a:p>
        </p:txBody>
      </p:sp>
      <p:sp>
        <p:nvSpPr>
          <p:cNvPr id="3076" name="Rectangle 3"/>
          <p:cNvSpPr>
            <a:spLocks noGrp="1" noChangeArrowheads="1"/>
          </p:cNvSpPr>
          <p:nvPr>
            <p:ph type="subTitle" idx="1"/>
          </p:nvPr>
        </p:nvSpPr>
        <p:spPr/>
        <p:txBody>
          <a:bodyPr/>
          <a:lstStyle/>
          <a:p>
            <a:pPr algn="ctr" eaLnBrk="1" hangingPunct="1"/>
            <a:r>
              <a:rPr lang="en-US" altLang="zh-CN" sz="3300" dirty="0" err="1" smtClean="0">
                <a:latin typeface="华文隶书" pitchFamily="2" charset="-122"/>
                <a:ea typeface="华文隶书" pitchFamily="2" charset="-122"/>
              </a:rPr>
              <a:t>PartI</a:t>
            </a:r>
            <a:r>
              <a:rPr lang="en-US" altLang="zh-CN" sz="3300" dirty="0" smtClean="0">
                <a:latin typeface="华文隶书" pitchFamily="2" charset="-122"/>
                <a:ea typeface="华文隶书" pitchFamily="2" charset="-122"/>
              </a:rPr>
              <a:t>    </a:t>
            </a:r>
            <a:r>
              <a:rPr lang="zh-CN" altLang="en-US" sz="3300" dirty="0" smtClean="0">
                <a:latin typeface="华文隶书" pitchFamily="2" charset="-122"/>
                <a:ea typeface="华文隶书" pitchFamily="2" charset="-122"/>
              </a:rPr>
              <a:t>软件测试概述</a:t>
            </a:r>
            <a:endParaRPr lang="zh-CN" altLang="en-US" sz="3300" dirty="0">
              <a:latin typeface="华文隶书" pitchFamily="2" charset="-122"/>
              <a:ea typeface="华文隶书" pitchFamily="2" charset="-122"/>
            </a:endParaRPr>
          </a:p>
          <a:p>
            <a:pPr algn="ctr" eaLnBrk="1" hangingPunct="1"/>
            <a:endParaRPr lang="zh-CN" altLang="en-US" sz="3300" dirty="0">
              <a:latin typeface="华文隶书" pitchFamily="2" charset="-122"/>
              <a:ea typeface="华文隶书" pitchFamily="2" charset="-122"/>
            </a:endParaRPr>
          </a:p>
        </p:txBody>
      </p:sp>
    </p:spTree>
    <p:extLst>
      <p:ext uri="{BB962C8B-B14F-4D97-AF65-F5344CB8AC3E}">
        <p14:creationId xmlns:p14="http://schemas.microsoft.com/office/powerpoint/2010/main" val="29102451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graphicFrame>
        <p:nvGraphicFramePr>
          <p:cNvPr id="14342" name="Object 5"/>
          <p:cNvGraphicFramePr>
            <a:graphicFrameLocks noGrp="1" noChangeAspect="1"/>
          </p:cNvGraphicFramePr>
          <p:nvPr>
            <p:ph sz="half" idx="1"/>
            <p:extLst>
              <p:ext uri="{D42A27DB-BD31-4B8C-83A1-F6EECF244321}">
                <p14:modId xmlns:p14="http://schemas.microsoft.com/office/powerpoint/2010/main" val="2424856913"/>
              </p:ext>
            </p:extLst>
          </p:nvPr>
        </p:nvGraphicFramePr>
        <p:xfrm>
          <a:off x="4444466" y="1314450"/>
          <a:ext cx="3804275" cy="2769467"/>
        </p:xfrm>
        <a:graphic>
          <a:graphicData uri="http://schemas.openxmlformats.org/presentationml/2006/ole">
            <mc:AlternateContent xmlns:mc="http://schemas.openxmlformats.org/markup-compatibility/2006">
              <mc:Choice xmlns:v="urn:schemas-microsoft-com:vml" Requires="v">
                <p:oleObj spid="_x0000_s14473" r:id="rId3" imgW="3227070" imgH="2348865" progId="Visio.Drawing.11">
                  <p:embed/>
                </p:oleObj>
              </mc:Choice>
              <mc:Fallback>
                <p:oleObj r:id="rId3" imgW="3227070" imgH="2348865"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4466" y="1314450"/>
                        <a:ext cx="3804275" cy="2769467"/>
                      </a:xfrm>
                      <a:prstGeom prst="rect">
                        <a:avLst/>
                      </a:prstGeom>
                      <a:solidFill>
                        <a:schemeClr val="bg1"/>
                      </a:solidFill>
                      <a:ln>
                        <a:noFill/>
                      </a:ln>
                      <a:effectLst/>
                      <a:extLst/>
                    </p:spPr>
                  </p:pic>
                </p:oleObj>
              </mc:Fallback>
            </mc:AlternateContent>
          </a:graphicData>
        </a:graphic>
      </p:graphicFrame>
      <p:sp>
        <p:nvSpPr>
          <p:cNvPr id="3" name="Rectangle 3"/>
          <p:cNvSpPr txBox="1">
            <a:spLocks noChangeArrowheads="1"/>
          </p:cNvSpPr>
          <p:nvPr/>
        </p:nvSpPr>
        <p:spPr bwMode="auto">
          <a:xfrm>
            <a:off x="563246" y="1314451"/>
            <a:ext cx="3432690" cy="320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0" lvl="1" indent="-469889" algn="just" eaLnBrk="1" hangingPunct="1">
              <a:lnSpc>
                <a:spcPct val="150000"/>
              </a:lnSpc>
              <a:spcBef>
                <a:spcPts val="0"/>
              </a:spcBef>
              <a:buFont typeface="Wingdings" panose="05000000000000000000" pitchFamily="2" charset="2"/>
              <a:buChar char="Ø"/>
              <a:defRPr/>
            </a:pPr>
            <a:r>
              <a:rPr lang="zh-CN" altLang="en-US" b="1" dirty="0">
                <a:latin typeface="楷体" panose="02010609060101010101" pitchFamily="49" charset="-122"/>
                <a:ea typeface="楷体" panose="02010609060101010101" pitchFamily="49" charset="-122"/>
              </a:rPr>
              <a:t>软件测试的根本目的是：确保软件满足用户需求</a:t>
            </a:r>
            <a:r>
              <a:rPr lang="zh-CN" altLang="en-US" sz="2300" b="1" dirty="0">
                <a:latin typeface="楷体" panose="02010609060101010101" pitchFamily="49" charset="-122"/>
                <a:ea typeface="楷体" panose="02010609060101010101" pitchFamily="49" charset="-122"/>
              </a:rPr>
              <a:t> </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5364" name="Rectangle 3"/>
          <p:cNvSpPr>
            <a:spLocks noGrp="1" noChangeArrowheads="1"/>
          </p:cNvSpPr>
          <p:nvPr>
            <p:ph sz="half" idx="1"/>
          </p:nvPr>
        </p:nvSpPr>
        <p:spPr>
          <a:xfrm>
            <a:off x="539552" y="699542"/>
            <a:ext cx="7966710" cy="3201035"/>
          </a:xfrm>
        </p:spPr>
        <p:txBody>
          <a:bodyPr/>
          <a:lstStyle/>
          <a:p>
            <a:pPr algn="just" eaLnBrk="1" hangingPunct="1">
              <a:spcBef>
                <a:spcPts val="0"/>
              </a:spcBef>
            </a:pPr>
            <a:r>
              <a:rPr lang="zh-CN" sz="2400" b="1" dirty="0" smtClean="0">
                <a:latin typeface="楷体" panose="02010609060101010101" pitchFamily="49" charset="-122"/>
                <a:ea typeface="楷体" panose="02010609060101010101" pitchFamily="49" charset="-122"/>
              </a:rPr>
              <a:t>软件测试是一个持续进行的过程</a:t>
            </a:r>
          </a:p>
          <a:p>
            <a:pPr algn="just" eaLnBrk="1" hangingPunct="1">
              <a:spcBef>
                <a:spcPts val="0"/>
              </a:spcBef>
            </a:pPr>
            <a:r>
              <a:rPr lang="zh-CN" altLang="en-US" sz="2400" b="1" dirty="0" smtClean="0">
                <a:latin typeface="楷体" panose="02010609060101010101" pitchFamily="49" charset="-122"/>
                <a:ea typeface="楷体" panose="02010609060101010101" pitchFamily="49" charset="-122"/>
              </a:rPr>
              <a:t>软件测试工作的基本流程</a:t>
            </a:r>
          </a:p>
          <a:p>
            <a:pPr lvl="1" algn="just" eaLnBrk="1" hangingPunct="1">
              <a:spcBef>
                <a:spcPts val="0"/>
              </a:spcBef>
            </a:pPr>
            <a:r>
              <a:rPr lang="zh-CN" altLang="en-US" sz="2400" b="1" dirty="0" smtClean="0">
                <a:latin typeface="楷体" panose="02010609060101010101" pitchFamily="49" charset="-122"/>
                <a:ea typeface="楷体" panose="02010609060101010101" pitchFamily="49" charset="-122"/>
              </a:rPr>
              <a:t>计划测试</a:t>
            </a:r>
            <a:endParaRPr lang="en-US" altLang="zh-CN" sz="2400" b="1" dirty="0" smtClean="0">
              <a:latin typeface="楷体" panose="02010609060101010101" pitchFamily="49" charset="-122"/>
              <a:ea typeface="楷体" panose="02010609060101010101" pitchFamily="49" charset="-122"/>
            </a:endParaRPr>
          </a:p>
          <a:p>
            <a:pPr lvl="1" algn="just" eaLnBrk="1" hangingPunct="1">
              <a:spcBef>
                <a:spcPts val="0"/>
              </a:spcBef>
            </a:pPr>
            <a:r>
              <a:rPr lang="zh-CN" altLang="en-US" sz="2400" b="1" dirty="0" smtClean="0">
                <a:latin typeface="楷体" panose="02010609060101010101" pitchFamily="49" charset="-122"/>
                <a:ea typeface="楷体" panose="02010609060101010101" pitchFamily="49" charset="-122"/>
              </a:rPr>
              <a:t>设计测试</a:t>
            </a:r>
            <a:endParaRPr lang="en-US" altLang="zh-CN" sz="2400" b="1" dirty="0" smtClean="0">
              <a:latin typeface="楷体" panose="02010609060101010101" pitchFamily="49" charset="-122"/>
              <a:ea typeface="楷体" panose="02010609060101010101" pitchFamily="49" charset="-122"/>
            </a:endParaRPr>
          </a:p>
          <a:p>
            <a:pPr lvl="1" algn="just" eaLnBrk="1" hangingPunct="1">
              <a:spcBef>
                <a:spcPts val="0"/>
              </a:spcBef>
            </a:pPr>
            <a:r>
              <a:rPr lang="zh-CN" altLang="en-US" sz="2400" dirty="0" smtClean="0">
                <a:latin typeface="楷体" panose="02010609060101010101" pitchFamily="49" charset="-122"/>
                <a:ea typeface="楷体" panose="02010609060101010101" pitchFamily="49" charset="-122"/>
              </a:rPr>
              <a:t>搭建测试环境</a:t>
            </a:r>
            <a:endParaRPr lang="en-US" altLang="zh-CN" sz="2400" dirty="0" smtClean="0">
              <a:latin typeface="楷体" panose="02010609060101010101" pitchFamily="49" charset="-122"/>
              <a:ea typeface="楷体" panose="02010609060101010101" pitchFamily="49" charset="-122"/>
            </a:endParaRPr>
          </a:p>
          <a:p>
            <a:pPr lvl="1" algn="just" eaLnBrk="1" hangingPunct="1">
              <a:spcBef>
                <a:spcPts val="0"/>
              </a:spcBef>
            </a:pPr>
            <a:r>
              <a:rPr lang="zh-CN" altLang="en-US" sz="2400" b="1" dirty="0" smtClean="0">
                <a:latin typeface="楷体" panose="02010609060101010101" pitchFamily="49" charset="-122"/>
                <a:ea typeface="楷体" panose="02010609060101010101" pitchFamily="49" charset="-122"/>
              </a:rPr>
              <a:t>执行测试</a:t>
            </a:r>
            <a:endParaRPr lang="en-US" altLang="zh-CN" sz="2400" b="1" dirty="0" smtClean="0">
              <a:latin typeface="楷体" panose="02010609060101010101" pitchFamily="49" charset="-122"/>
              <a:ea typeface="楷体" panose="02010609060101010101" pitchFamily="49" charset="-122"/>
            </a:endParaRPr>
          </a:p>
          <a:p>
            <a:pPr lvl="1" algn="just" eaLnBrk="1" hangingPunct="1">
              <a:spcBef>
                <a:spcPts val="0"/>
              </a:spcBef>
            </a:pPr>
            <a:r>
              <a:rPr lang="zh-CN" altLang="en-US" sz="2400" dirty="0" smtClean="0">
                <a:latin typeface="楷体" panose="02010609060101010101" pitchFamily="49" charset="-122"/>
                <a:ea typeface="楷体" panose="02010609060101010101" pitchFamily="49" charset="-122"/>
              </a:rPr>
              <a:t>评估测试</a:t>
            </a:r>
            <a:endParaRPr lang="zh-CN" altLang="en-US" sz="2400" b="1" dirty="0" smtClean="0">
              <a:latin typeface="楷体" panose="02010609060101010101" pitchFamily="49" charset="-122"/>
              <a:ea typeface="楷体" panose="02010609060101010101" pitchFamily="49" charset="-122"/>
            </a:endParaRPr>
          </a:p>
        </p:txBody>
      </p:sp>
      <p:sp>
        <p:nvSpPr>
          <p:cNvPr id="15366" name="Rectangle 6"/>
          <p:cNvSpPr>
            <a:spLocks noChangeArrowheads="1"/>
          </p:cNvSpPr>
          <p:nvPr/>
        </p:nvSpPr>
        <p:spPr bwMode="auto">
          <a:xfrm>
            <a:off x="1142400" y="339116"/>
            <a:ext cx="184727" cy="10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spAutoFit/>
          </a:bodyPr>
          <a:lstStyle/>
          <a:p>
            <a:endParaRPr lang="zh-CN" altLang="zh-CN" sz="10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6388" name="Rectangle 3"/>
          <p:cNvSpPr>
            <a:spLocks noGrp="1" noChangeArrowheads="1"/>
          </p:cNvSpPr>
          <p:nvPr>
            <p:ph sz="half" idx="1"/>
          </p:nvPr>
        </p:nvSpPr>
        <p:spPr>
          <a:xfrm>
            <a:off x="539552" y="843558"/>
            <a:ext cx="8280920" cy="3201035"/>
          </a:xfrm>
        </p:spPr>
        <p:txBody>
          <a:bodyPr/>
          <a:lstStyle/>
          <a:p>
            <a:pPr eaLnBrk="1" hangingPunct="1">
              <a:lnSpc>
                <a:spcPts val="3600"/>
              </a:lnSpc>
              <a:spcBef>
                <a:spcPts val="0"/>
              </a:spcBef>
            </a:pPr>
            <a:r>
              <a:rPr lang="zh-CN" altLang="en-US" sz="2400" dirty="0">
                <a:latin typeface="楷体" panose="02010609060101010101" pitchFamily="49" charset="-122"/>
                <a:ea typeface="楷体" panose="02010609060101010101" pitchFamily="49" charset="-122"/>
              </a:rPr>
              <a:t>软件测试需要解决如下问题：</a:t>
            </a:r>
          </a:p>
          <a:p>
            <a:pPr lvl="1" eaLnBrk="1" hangingPunct="1">
              <a:lnSpc>
                <a:spcPts val="3600"/>
              </a:lnSpc>
              <a:spcBef>
                <a:spcPts val="0"/>
              </a:spcBef>
            </a:pPr>
            <a:r>
              <a:rPr lang="zh-CN" sz="2400" dirty="0" smtClean="0">
                <a:latin typeface="楷体" panose="02010609060101010101" pitchFamily="49" charset="-122"/>
                <a:ea typeface="楷体" panose="02010609060101010101" pitchFamily="49" charset="-122"/>
              </a:rPr>
              <a:t>围绕用户需求：如何有效获取用户需求，如何准确理解和表达用户需求，如何保证用户需求的稳定性</a:t>
            </a:r>
          </a:p>
          <a:p>
            <a:pPr lvl="1" eaLnBrk="1" hangingPunct="1">
              <a:lnSpc>
                <a:spcPts val="3600"/>
              </a:lnSpc>
              <a:spcBef>
                <a:spcPts val="0"/>
              </a:spcBef>
            </a:pPr>
            <a:r>
              <a:rPr lang="zh-CN" sz="2400" dirty="0" smtClean="0">
                <a:latin typeface="楷体" panose="02010609060101010101" pitchFamily="49" charset="-122"/>
                <a:ea typeface="楷体" panose="02010609060101010101" pitchFamily="49" charset="-122"/>
              </a:rPr>
              <a:t>围绕软件产品是否符合预期：如何高效地设计测试用例，达到对成本、质量、进度的均衡控制</a:t>
            </a:r>
          </a:p>
          <a:p>
            <a:pPr lvl="1" eaLnBrk="1" hangingPunct="1">
              <a:lnSpc>
                <a:spcPts val="3600"/>
              </a:lnSpc>
              <a:spcBef>
                <a:spcPts val="0"/>
              </a:spcBef>
            </a:pPr>
            <a:r>
              <a:rPr lang="zh-CN" sz="2400" dirty="0" smtClean="0">
                <a:latin typeface="楷体" panose="02010609060101010101" pitchFamily="49" charset="-122"/>
                <a:ea typeface="楷体" panose="02010609060101010101" pitchFamily="49" charset="-122"/>
              </a:rPr>
              <a:t>围绕测试过程管理：如何合理评估和控制风险，如何规划整个测试工作，如何管理包括环境、工具、人力、测试交付物在内的所有相关资源</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7412" name="Rectangle 3"/>
          <p:cNvSpPr>
            <a:spLocks noGrp="1" noChangeArrowheads="1"/>
          </p:cNvSpPr>
          <p:nvPr>
            <p:ph sz="half" idx="1"/>
          </p:nvPr>
        </p:nvSpPr>
        <p:spPr/>
        <p:txBody>
          <a:bodyPr/>
          <a:lstStyle/>
          <a:p>
            <a:pPr eaLnBrk="1" hangingPunct="1"/>
            <a:r>
              <a:rPr lang="zh-CN" altLang="en-US" sz="2900" dirty="0">
                <a:solidFill>
                  <a:srgbClr val="0000FF"/>
                </a:solidFill>
                <a:ea typeface="华文新魏" panose="02010800040101010101" pitchFamily="2" charset="-122"/>
              </a:rPr>
              <a:t>捉虫实践一：</a:t>
            </a:r>
            <a:r>
              <a:rPr lang="en-US" altLang="zh-CN" sz="2900" dirty="0">
                <a:solidFill>
                  <a:srgbClr val="0000FF"/>
                </a:solidFill>
                <a:ea typeface="华文新魏" panose="02010800040101010101" pitchFamily="2" charset="-122"/>
              </a:rPr>
              <a:t>So easy</a:t>
            </a:r>
            <a:r>
              <a:rPr lang="zh-CN" altLang="en-US" sz="2900" dirty="0">
                <a:solidFill>
                  <a:srgbClr val="0000FF"/>
                </a:solidFill>
                <a:ea typeface="华文新魏" panose="02010800040101010101" pitchFamily="2" charset="-122"/>
              </a:rPr>
              <a:t>？</a:t>
            </a:r>
          </a:p>
          <a:p>
            <a:pPr lvl="1" eaLnBrk="1" hangingPunct="1"/>
            <a:r>
              <a:rPr lang="zh-CN" altLang="en-US" dirty="0">
                <a:solidFill>
                  <a:srgbClr val="0000FF"/>
                </a:solidFill>
                <a:ea typeface="华文新魏" panose="02010800040101010101" pitchFamily="2" charset="-122"/>
              </a:rPr>
              <a:t>功能描述</a:t>
            </a:r>
          </a:p>
          <a:p>
            <a:pPr lvl="1" eaLnBrk="1" hangingPunct="1"/>
            <a:r>
              <a:rPr lang="zh-CN" altLang="en-US" dirty="0">
                <a:solidFill>
                  <a:srgbClr val="0000FF"/>
                </a:solidFill>
                <a:ea typeface="华文新魏" panose="02010800040101010101" pitchFamily="2" charset="-122"/>
              </a:rPr>
              <a:t>开始测试</a:t>
            </a:r>
          </a:p>
          <a:p>
            <a:pPr lvl="1" eaLnBrk="1" hangingPunct="1"/>
            <a:r>
              <a:rPr lang="zh-CN" altLang="en-US" dirty="0">
                <a:solidFill>
                  <a:srgbClr val="0000FF"/>
                </a:solidFill>
                <a:ea typeface="华文新魏" panose="02010800040101010101" pitchFamily="2" charset="-122"/>
              </a:rPr>
              <a:t>测试分析</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8436" name="Rectangle 3"/>
          <p:cNvSpPr>
            <a:spLocks noGrp="1" noChangeArrowheads="1"/>
          </p:cNvSpPr>
          <p:nvPr>
            <p:ph sz="half" idx="1"/>
          </p:nvPr>
        </p:nvSpPr>
        <p:spPr/>
        <p:txBody>
          <a:bodyPr/>
          <a:lstStyle/>
          <a:p>
            <a:r>
              <a:rPr lang="zh-CN" altLang="en-US" sz="2900">
                <a:solidFill>
                  <a:srgbClr val="0000FF"/>
                </a:solidFill>
                <a:ea typeface="华文新魏" panose="02010800040101010101" pitchFamily="2" charset="-122"/>
              </a:rPr>
              <a:t>第二日问题：</a:t>
            </a:r>
            <a:endParaRPr lang="en-US" sz="2900">
              <a:solidFill>
                <a:srgbClr val="0000FF"/>
              </a:solidFill>
              <a:ea typeface="华文新魏" panose="02010800040101010101" pitchFamily="2" charset="-122"/>
            </a:endParaRPr>
          </a:p>
          <a:p>
            <a:r>
              <a:rPr lang="zh-CN" altLang="en-US" sz="2900">
                <a:solidFill>
                  <a:srgbClr val="0000FF"/>
                </a:solidFill>
                <a:ea typeface="华文新魏" panose="02010800040101010101" pitchFamily="2" charset="-122"/>
              </a:rPr>
              <a:t>基本功能：根据用户输入的有效日期</a:t>
            </a:r>
            <a:r>
              <a:rPr lang="en-US" altLang="zh-CN" sz="2900">
                <a:solidFill>
                  <a:srgbClr val="0000FF"/>
                </a:solidFill>
                <a:ea typeface="华文新魏" panose="02010800040101010101" pitchFamily="2" charset="-122"/>
              </a:rPr>
              <a:t>(</a:t>
            </a:r>
            <a:r>
              <a:rPr lang="zh-CN" altLang="en-US" sz="2900">
                <a:solidFill>
                  <a:srgbClr val="0000FF"/>
                </a:solidFill>
                <a:ea typeface="华文新魏" panose="02010800040101010101" pitchFamily="2" charset="-122"/>
              </a:rPr>
              <a:t>格式为年</a:t>
            </a:r>
            <a:r>
              <a:rPr lang="en-US" altLang="zh-CN" sz="2900">
                <a:solidFill>
                  <a:srgbClr val="0000FF"/>
                </a:solidFill>
                <a:ea typeface="华文新魏" panose="02010800040101010101" pitchFamily="2" charset="-122"/>
              </a:rPr>
              <a:t>-</a:t>
            </a:r>
            <a:r>
              <a:rPr lang="zh-CN" altLang="en-US" sz="2900">
                <a:solidFill>
                  <a:srgbClr val="0000FF"/>
                </a:solidFill>
                <a:ea typeface="华文新魏" panose="02010800040101010101" pitchFamily="2" charset="-122"/>
              </a:rPr>
              <a:t>月</a:t>
            </a:r>
            <a:r>
              <a:rPr lang="en-US" altLang="zh-CN" sz="2900">
                <a:solidFill>
                  <a:srgbClr val="0000FF"/>
                </a:solidFill>
                <a:ea typeface="华文新魏" panose="02010800040101010101" pitchFamily="2" charset="-122"/>
              </a:rPr>
              <a:t>-</a:t>
            </a:r>
            <a:r>
              <a:rPr lang="zh-CN" altLang="en-US" sz="2900">
                <a:solidFill>
                  <a:srgbClr val="0000FF"/>
                </a:solidFill>
                <a:ea typeface="华文新魏" panose="02010800040101010101" pitchFamily="2" charset="-122"/>
              </a:rPr>
              <a:t>日</a:t>
            </a:r>
            <a:r>
              <a:rPr lang="en-US" altLang="zh-CN" sz="2900">
                <a:solidFill>
                  <a:srgbClr val="0000FF"/>
                </a:solidFill>
                <a:ea typeface="华文新魏" panose="02010800040101010101" pitchFamily="2" charset="-122"/>
              </a:rPr>
              <a:t>)</a:t>
            </a:r>
            <a:r>
              <a:rPr lang="zh-CN" altLang="en-US" sz="2900">
                <a:solidFill>
                  <a:srgbClr val="0000FF"/>
                </a:solidFill>
                <a:ea typeface="华文新魏" panose="02010800040101010101" pitchFamily="2" charset="-122"/>
              </a:rPr>
              <a:t>，自动计算下一天的日期</a:t>
            </a:r>
            <a:endParaRPr lang="en-US" sz="260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9460" name="Rectangle 3"/>
          <p:cNvSpPr>
            <a:spLocks noGrp="1" noChangeArrowheads="1"/>
          </p:cNvSpPr>
          <p:nvPr>
            <p:ph sz="half" idx="1"/>
          </p:nvPr>
        </p:nvSpPr>
        <p:spPr/>
        <p:txBody>
          <a:bodyPr/>
          <a:lstStyle/>
          <a:p>
            <a:r>
              <a:rPr lang="zh-CN" altLang="en-US" sz="2900">
                <a:solidFill>
                  <a:srgbClr val="0000FF"/>
                </a:solidFill>
                <a:ea typeface="华文新魏" panose="02010800040101010101" pitchFamily="2" charset="-122"/>
              </a:rPr>
              <a:t>开始</a:t>
            </a:r>
          </a:p>
          <a:p>
            <a:pPr marL="0" indent="0">
              <a:buNone/>
            </a:pPr>
            <a:r>
              <a:rPr lang="zh-CN" altLang="en-US" sz="2900">
                <a:solidFill>
                  <a:srgbClr val="0000FF"/>
                </a:solidFill>
                <a:ea typeface="华文新魏" panose="02010800040101010101" pitchFamily="2" charset="-122"/>
              </a:rPr>
              <a:t>   测试</a:t>
            </a:r>
            <a:endParaRPr lang="en-US" sz="2600"/>
          </a:p>
        </p:txBody>
      </p:sp>
      <p:pic>
        <p:nvPicPr>
          <p:cNvPr id="194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31590"/>
            <a:ext cx="6170295" cy="390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20484" name="Rectangle 3"/>
          <p:cNvSpPr>
            <a:spLocks noGrp="1" noChangeArrowheads="1"/>
          </p:cNvSpPr>
          <p:nvPr>
            <p:ph sz="half" idx="1"/>
          </p:nvPr>
        </p:nvSpPr>
        <p:spPr>
          <a:xfrm>
            <a:off x="467544" y="915566"/>
            <a:ext cx="8424936" cy="3201035"/>
          </a:xfrm>
        </p:spPr>
        <p:txBody>
          <a:bodyPr/>
          <a:lstStyle/>
          <a:p>
            <a:r>
              <a:rPr lang="zh-CN" altLang="en-US" sz="2400" dirty="0">
                <a:solidFill>
                  <a:srgbClr val="0000FF"/>
                </a:solidFill>
                <a:ea typeface="华文新魏" panose="02010800040101010101" pitchFamily="2" charset="-122"/>
              </a:rPr>
              <a:t>测试分析</a:t>
            </a:r>
            <a:endParaRPr lang="en-US" sz="2400" dirty="0">
              <a:solidFill>
                <a:srgbClr val="0000FF"/>
              </a:solidFill>
              <a:ea typeface="华文新魏" panose="02010800040101010101" pitchFamily="2" charset="-122"/>
            </a:endParaRPr>
          </a:p>
          <a:p>
            <a:pPr lvl="1"/>
            <a:r>
              <a:rPr lang="zh-CN" sz="2400" b="1" dirty="0" smtClean="0">
                <a:solidFill>
                  <a:srgbClr val="0000FF"/>
                </a:solidFill>
                <a:ea typeface="华文新魏" panose="02010800040101010101" pitchFamily="2" charset="-122"/>
              </a:rPr>
              <a:t>这些测试是如何设计得到的，是否存在规律性？如用别的日期来测试，能得到与这些数据一样的测试效果吗？</a:t>
            </a:r>
            <a:endParaRPr lang="en-US" sz="2400" b="1" dirty="0" smtClean="0">
              <a:solidFill>
                <a:srgbClr val="0000FF"/>
              </a:solidFill>
              <a:ea typeface="华文新魏" panose="02010800040101010101" pitchFamily="2" charset="-122"/>
            </a:endParaRPr>
          </a:p>
          <a:p>
            <a:pPr lvl="1"/>
            <a:r>
              <a:rPr lang="zh-CN" sz="2400" b="1" dirty="0" smtClean="0">
                <a:solidFill>
                  <a:srgbClr val="0000FF"/>
                </a:solidFill>
                <a:ea typeface="华文新魏" panose="02010800040101010101" pitchFamily="2" charset="-122"/>
              </a:rPr>
              <a:t>这些测试的质量如何？</a:t>
            </a:r>
            <a:endParaRPr lang="en-US" sz="2400" b="1" dirty="0" smtClean="0">
              <a:solidFill>
                <a:srgbClr val="0000FF"/>
              </a:solidFill>
              <a:ea typeface="华文新魏" panose="02010800040101010101" pitchFamily="2" charset="-122"/>
            </a:endParaRPr>
          </a:p>
          <a:p>
            <a:pPr lvl="1"/>
            <a:r>
              <a:rPr lang="zh-CN" sz="2400" b="1" dirty="0" smtClean="0">
                <a:solidFill>
                  <a:srgbClr val="0000FF"/>
                </a:solidFill>
                <a:ea typeface="华文新魏" panose="02010800040101010101" pitchFamily="2" charset="-122"/>
              </a:rPr>
              <a:t>这些测试如何执行？</a:t>
            </a:r>
            <a:endParaRPr lang="en-US" sz="2400" b="1" dirty="0" smtClean="0">
              <a:solidFill>
                <a:srgbClr val="0000FF"/>
              </a:solidFill>
              <a:ea typeface="华文新魏" panose="02010800040101010101" pitchFamily="2" charset="-122"/>
            </a:endParaRPr>
          </a:p>
          <a:p>
            <a:pPr lvl="1"/>
            <a:r>
              <a:rPr lang="zh-CN" sz="2400" b="1" dirty="0" smtClean="0">
                <a:solidFill>
                  <a:srgbClr val="0000FF"/>
                </a:solidFill>
                <a:ea typeface="华文新魏" panose="02010800040101010101" pitchFamily="2" charset="-122"/>
              </a:rPr>
              <a:t>这些测试内容如何管理？发现了缺陷如何处理？</a:t>
            </a:r>
            <a:endParaRPr lang="en-US" sz="2400" b="1" dirty="0" smtClean="0">
              <a:solidFill>
                <a:srgbClr val="0000FF"/>
              </a:solidFill>
              <a:ea typeface="华文新魏" panose="02010800040101010101" pitchFamily="2" charset="-122"/>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9460" name="Rectangle 3"/>
          <p:cNvSpPr>
            <a:spLocks noGrp="1" noChangeArrowheads="1"/>
          </p:cNvSpPr>
          <p:nvPr>
            <p:ph sz="half" idx="1"/>
          </p:nvPr>
        </p:nvSpPr>
        <p:spPr>
          <a:xfrm>
            <a:off x="539552" y="882883"/>
            <a:ext cx="8532440" cy="3201035"/>
          </a:xfrm>
        </p:spPr>
        <p:txBody>
          <a:bodyPr/>
          <a:lstStyle/>
          <a:p>
            <a:pPr marL="469889" lvl="1" indent="-469889" eaLnBrk="1" hangingPunct="1">
              <a:lnSpc>
                <a:spcPts val="3500"/>
              </a:lnSpc>
              <a:spcBef>
                <a:spcPts val="0"/>
              </a:spcBef>
              <a:buFont typeface="Wingdings" panose="05000000000000000000" pitchFamily="2" charset="2"/>
              <a:buChar char="Ø"/>
              <a:defRPr/>
            </a:pPr>
            <a:r>
              <a:rPr lang="zh-CN" b="1" dirty="0">
                <a:latin typeface="楷体" panose="02010609060101010101" pitchFamily="49" charset="-122"/>
                <a:ea typeface="楷体" panose="02010609060101010101" pitchFamily="49" charset="-122"/>
                <a:cs typeface="+mn-cs"/>
              </a:rPr>
              <a:t>软件测试的</a:t>
            </a:r>
            <a:r>
              <a:rPr lang="zh-CN" altLang="en-US" b="1" dirty="0">
                <a:latin typeface="楷体" panose="02010609060101010101" pitchFamily="49" charset="-122"/>
                <a:ea typeface="楷体" panose="02010609060101010101" pitchFamily="49" charset="-122"/>
                <a:cs typeface="+mn-cs"/>
              </a:rPr>
              <a:t>原则</a:t>
            </a:r>
            <a:endParaRPr lang="en-US" altLang="zh-CN" b="1" dirty="0">
              <a:latin typeface="楷体" panose="02010609060101010101" pitchFamily="49" charset="-122"/>
              <a:ea typeface="楷体" panose="02010609060101010101" pitchFamily="49" charset="-122"/>
              <a:cs typeface="+mn-cs"/>
            </a:endParaRPr>
          </a:p>
          <a:p>
            <a:pPr lvl="1">
              <a:lnSpc>
                <a:spcPts val="3500"/>
              </a:lnSpc>
              <a:spcBef>
                <a:spcPts val="0"/>
              </a:spcBef>
              <a:defRPr/>
            </a:pPr>
            <a:r>
              <a:rPr lang="zh-CN" altLang="en-US" sz="2400" dirty="0">
                <a:latin typeface="楷体" panose="02010609060101010101" pitchFamily="49" charset="-122"/>
                <a:ea typeface="楷体" panose="02010609060101010101" pitchFamily="49" charset="-122"/>
                <a:hlinkClick r:id="rId2" action="ppaction://hlinksldjump"/>
              </a:rPr>
              <a:t>尽早地测试</a:t>
            </a:r>
            <a:r>
              <a:rPr lang="zh-CN" altLang="en-US" sz="2400" dirty="0">
                <a:latin typeface="楷体" panose="02010609060101010101" pitchFamily="49" charset="-122"/>
                <a:ea typeface="楷体" panose="02010609060101010101" pitchFamily="49" charset="-122"/>
              </a:rPr>
              <a:t>，从需求阶段开始介入</a:t>
            </a:r>
            <a:endParaRPr lang="en-US" altLang="zh-CN" sz="2400" dirty="0">
              <a:latin typeface="楷体" panose="02010609060101010101" pitchFamily="49" charset="-122"/>
              <a:ea typeface="楷体" panose="02010609060101010101" pitchFamily="49" charset="-122"/>
            </a:endParaRPr>
          </a:p>
          <a:p>
            <a:pPr lvl="1">
              <a:lnSpc>
                <a:spcPts val="3500"/>
              </a:lnSpc>
              <a:spcBef>
                <a:spcPts val="0"/>
              </a:spcBef>
              <a:defRPr/>
            </a:pPr>
            <a:r>
              <a:rPr lang="zh-CN" altLang="en-US" sz="2400" dirty="0">
                <a:latin typeface="楷体" panose="02010609060101010101" pitchFamily="49" charset="-122"/>
                <a:ea typeface="楷体" panose="02010609060101010101" pitchFamily="49" charset="-122"/>
              </a:rPr>
              <a:t>测试贯穿于整个生命周期</a:t>
            </a:r>
            <a:endParaRPr lang="en-US" altLang="zh-CN" sz="2400" dirty="0">
              <a:latin typeface="楷体" panose="02010609060101010101" pitchFamily="49" charset="-122"/>
              <a:ea typeface="楷体" panose="02010609060101010101" pitchFamily="49" charset="-122"/>
            </a:endParaRPr>
          </a:p>
          <a:p>
            <a:pPr lvl="1">
              <a:lnSpc>
                <a:spcPts val="3500"/>
              </a:lnSpc>
              <a:spcBef>
                <a:spcPts val="0"/>
              </a:spcBef>
              <a:defRPr/>
            </a:pPr>
            <a:r>
              <a:rPr lang="zh-CN" altLang="en-US" sz="2400" dirty="0">
                <a:latin typeface="楷体" panose="02010609060101010101" pitchFamily="49" charset="-122"/>
                <a:ea typeface="楷体" panose="02010609060101010101" pitchFamily="49" charset="-122"/>
              </a:rPr>
              <a:t>测试的标准是用户的需求</a:t>
            </a:r>
            <a:endParaRPr lang="en-US" altLang="zh-CN" sz="2400" dirty="0">
              <a:latin typeface="楷体" panose="02010609060101010101" pitchFamily="49" charset="-122"/>
              <a:ea typeface="楷体" panose="02010609060101010101" pitchFamily="49" charset="-122"/>
            </a:endParaRPr>
          </a:p>
          <a:p>
            <a:pPr lvl="1">
              <a:lnSpc>
                <a:spcPts val="3500"/>
              </a:lnSpc>
              <a:spcBef>
                <a:spcPts val="0"/>
              </a:spcBef>
              <a:defRPr/>
            </a:pPr>
            <a:r>
              <a:rPr lang="zh-CN" altLang="en-US" sz="2400" dirty="0">
                <a:latin typeface="楷体" panose="02010609060101010101" pitchFamily="49" charset="-122"/>
                <a:ea typeface="楷体" panose="02010609060101010101" pitchFamily="49" charset="-122"/>
              </a:rPr>
              <a:t>测试前应准备好测试数据和与之对应的预期结果这两部分</a:t>
            </a:r>
            <a:endParaRPr lang="en-US" altLang="zh-CN" sz="2400" dirty="0">
              <a:latin typeface="楷体" panose="02010609060101010101" pitchFamily="49" charset="-122"/>
              <a:ea typeface="楷体" panose="02010609060101010101" pitchFamily="49" charset="-122"/>
            </a:endParaRPr>
          </a:p>
          <a:p>
            <a:pPr lvl="1">
              <a:lnSpc>
                <a:spcPts val="3500"/>
              </a:lnSpc>
              <a:spcBef>
                <a:spcPts val="0"/>
              </a:spcBef>
              <a:defRPr/>
            </a:pPr>
            <a:r>
              <a:rPr lang="zh-CN" altLang="en-US" sz="2400" dirty="0">
                <a:latin typeface="楷体" panose="02010609060101010101" pitchFamily="49" charset="-122"/>
                <a:ea typeface="楷体" panose="02010609060101010101" pitchFamily="49" charset="-122"/>
              </a:rPr>
              <a:t>测试输入数据应包括合理的输入条件和不合理输入条件</a:t>
            </a:r>
            <a:endParaRPr lang="en-US" altLang="zh-CN" sz="2400" dirty="0">
              <a:latin typeface="楷体" panose="02010609060101010101" pitchFamily="49" charset="-122"/>
              <a:ea typeface="楷体" panose="02010609060101010101" pitchFamily="49" charset="-122"/>
            </a:endParaRPr>
          </a:p>
          <a:p>
            <a:pPr lvl="1">
              <a:lnSpc>
                <a:spcPts val="3500"/>
              </a:lnSpc>
              <a:spcBef>
                <a:spcPts val="0"/>
              </a:spcBef>
              <a:defRPr/>
            </a:pPr>
            <a:r>
              <a:rPr lang="zh-CN" altLang="en-US" sz="2400" dirty="0">
                <a:latin typeface="楷体" panose="02010609060101010101" pitchFamily="49" charset="-122"/>
                <a:ea typeface="楷体" panose="02010609060101010101" pitchFamily="49" charset="-122"/>
              </a:rPr>
              <a:t>程序提交测试后，应当由专门的测试人员</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或第三方</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进行测试</a:t>
            </a:r>
            <a:endParaRPr lang="en-US" altLang="zh-CN" sz="2400" dirty="0">
              <a:latin typeface="楷体" panose="02010609060101010101" pitchFamily="49" charset="-122"/>
              <a:ea typeface="楷体" panose="02010609060101010101" pitchFamily="49" charset="-122"/>
            </a:endParaRPr>
          </a:p>
          <a:p>
            <a:pPr eaLnBrk="1" hangingPunct="1">
              <a:defRPr/>
            </a:pPr>
            <a:endParaRPr lang="en-US" altLang="zh-CN" sz="2400"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9460" name="Rectangle 3"/>
          <p:cNvSpPr>
            <a:spLocks noGrp="1" noChangeArrowheads="1"/>
          </p:cNvSpPr>
          <p:nvPr>
            <p:ph sz="half" idx="1"/>
          </p:nvPr>
        </p:nvSpPr>
        <p:spPr>
          <a:xfrm>
            <a:off x="539552" y="843558"/>
            <a:ext cx="7966710" cy="3370580"/>
          </a:xfrm>
        </p:spPr>
        <p:txBody>
          <a:bodyPr/>
          <a:lstStyle/>
          <a:p>
            <a:pPr marL="469889" lvl="1" indent="-469889" eaLnBrk="1" hangingPunct="1">
              <a:lnSpc>
                <a:spcPts val="3600"/>
              </a:lnSpc>
              <a:spcBef>
                <a:spcPts val="0"/>
              </a:spcBef>
              <a:buFont typeface="Wingdings" panose="05000000000000000000" pitchFamily="2" charset="2"/>
              <a:buChar char="Ø"/>
              <a:defRPr/>
            </a:pPr>
            <a:r>
              <a:rPr lang="zh-CN" b="1" dirty="0">
                <a:latin typeface="楷体" panose="02010609060101010101" pitchFamily="49" charset="-122"/>
                <a:ea typeface="楷体" panose="02010609060101010101" pitchFamily="49" charset="-122"/>
                <a:cs typeface="+mn-cs"/>
              </a:rPr>
              <a:t>软件测试的</a:t>
            </a:r>
            <a:r>
              <a:rPr lang="zh-CN" altLang="en-US" b="1" dirty="0">
                <a:latin typeface="楷体" panose="02010609060101010101" pitchFamily="49" charset="-122"/>
                <a:ea typeface="楷体" panose="02010609060101010101" pitchFamily="49" charset="-122"/>
                <a:cs typeface="+mn-cs"/>
              </a:rPr>
              <a:t>原则</a:t>
            </a:r>
            <a:endParaRPr lang="en-US" altLang="zh-CN" b="1" dirty="0">
              <a:latin typeface="楷体" panose="02010609060101010101" pitchFamily="49" charset="-122"/>
              <a:ea typeface="楷体" panose="02010609060101010101" pitchFamily="49" charset="-122"/>
              <a:cs typeface="+mn-cs"/>
            </a:endParaRPr>
          </a:p>
          <a:p>
            <a:pPr lvl="1">
              <a:lnSpc>
                <a:spcPts val="3600"/>
              </a:lnSpc>
              <a:spcBef>
                <a:spcPts val="0"/>
              </a:spcBef>
              <a:defRPr/>
            </a:pPr>
            <a:r>
              <a:rPr lang="zh-CN" altLang="en-US" sz="2400" dirty="0">
                <a:latin typeface="楷体" panose="02010609060101010101" pitchFamily="49" charset="-122"/>
                <a:ea typeface="楷体" panose="02010609060101010101" pitchFamily="49" charset="-122"/>
              </a:rPr>
              <a:t>严格执行测试计划，排除测试的随意性</a:t>
            </a:r>
            <a:endParaRPr lang="en-US" altLang="zh-CN" sz="2400" dirty="0">
              <a:latin typeface="楷体" panose="02010609060101010101" pitchFamily="49" charset="-122"/>
              <a:ea typeface="楷体" panose="02010609060101010101" pitchFamily="49" charset="-122"/>
            </a:endParaRPr>
          </a:p>
          <a:p>
            <a:pPr lvl="1">
              <a:lnSpc>
                <a:spcPts val="3600"/>
              </a:lnSpc>
              <a:spcBef>
                <a:spcPts val="0"/>
              </a:spcBef>
              <a:defRPr/>
            </a:pPr>
            <a:r>
              <a:rPr lang="zh-CN" altLang="en-US" sz="2400" dirty="0">
                <a:latin typeface="楷体" panose="02010609060101010101" pitchFamily="49" charset="-122"/>
                <a:ea typeface="楷体" panose="02010609060101010101" pitchFamily="49" charset="-122"/>
              </a:rPr>
              <a:t>应对每一个测试结果做全面的检查</a:t>
            </a:r>
            <a:endParaRPr lang="en-US" altLang="zh-CN" sz="2400" dirty="0">
              <a:latin typeface="楷体" panose="02010609060101010101" pitchFamily="49" charset="-122"/>
              <a:ea typeface="楷体" panose="02010609060101010101" pitchFamily="49" charset="-122"/>
            </a:endParaRPr>
          </a:p>
          <a:p>
            <a:pPr lvl="1">
              <a:lnSpc>
                <a:spcPts val="3600"/>
              </a:lnSpc>
              <a:spcBef>
                <a:spcPts val="0"/>
              </a:spcBef>
              <a:defRPr/>
            </a:pPr>
            <a:r>
              <a:rPr lang="zh-CN" altLang="en-US" sz="2400" dirty="0">
                <a:latin typeface="楷体" panose="02010609060101010101" pitchFamily="49" charset="-122"/>
                <a:ea typeface="楷体" panose="02010609060101010101" pitchFamily="49" charset="-122"/>
              </a:rPr>
              <a:t>充分注意测试当中的群体现象</a:t>
            </a:r>
            <a:r>
              <a:rPr lang="en-US" altLang="zh-CN" sz="2400" dirty="0">
                <a:latin typeface="楷体" panose="02010609060101010101" pitchFamily="49" charset="-122"/>
                <a:ea typeface="楷体" panose="02010609060101010101" pitchFamily="49" charset="-122"/>
              </a:rPr>
              <a:t>(80-20</a:t>
            </a:r>
            <a:r>
              <a:rPr lang="zh-CN" altLang="en-US" sz="2400" dirty="0">
                <a:latin typeface="楷体" panose="02010609060101010101" pitchFamily="49" charset="-122"/>
                <a:ea typeface="楷体" panose="02010609060101010101" pitchFamily="49" charset="-122"/>
              </a:rPr>
              <a:t>原则</a:t>
            </a:r>
            <a:r>
              <a:rPr lang="en-US" altLang="zh-CN" sz="2400" dirty="0">
                <a:latin typeface="楷体" panose="02010609060101010101" pitchFamily="49" charset="-122"/>
                <a:ea typeface="楷体" panose="02010609060101010101" pitchFamily="49" charset="-122"/>
              </a:rPr>
              <a:t>)</a:t>
            </a:r>
          </a:p>
          <a:p>
            <a:pPr lvl="1">
              <a:lnSpc>
                <a:spcPts val="3600"/>
              </a:lnSpc>
              <a:spcBef>
                <a:spcPts val="0"/>
              </a:spcBef>
              <a:defRPr/>
            </a:pPr>
            <a:r>
              <a:rPr lang="zh-CN" altLang="en-US" sz="2400" dirty="0">
                <a:latin typeface="楷体" panose="02010609060101010101" pitchFamily="49" charset="-122"/>
                <a:ea typeface="楷体" panose="02010609060101010101" pitchFamily="49" charset="-122"/>
              </a:rPr>
              <a:t>保存测试计划、测试用例、出错统计和最终分析报告，为维护工作提供充分的资料</a:t>
            </a:r>
            <a:endParaRPr lang="en-US" altLang="zh-CN" sz="2400" dirty="0">
              <a:latin typeface="楷体" panose="02010609060101010101" pitchFamily="49" charset="-122"/>
              <a:ea typeface="楷体" panose="02010609060101010101" pitchFamily="49" charset="-122"/>
            </a:endParaRPr>
          </a:p>
          <a:p>
            <a:pPr lvl="1">
              <a:lnSpc>
                <a:spcPts val="3600"/>
              </a:lnSpc>
              <a:spcBef>
                <a:spcPts val="0"/>
              </a:spcBef>
              <a:defRPr/>
            </a:pPr>
            <a:r>
              <a:rPr lang="en-US" altLang="zh-CN" sz="2400" dirty="0">
                <a:latin typeface="楷体" panose="02010609060101010101" pitchFamily="49" charset="-122"/>
                <a:ea typeface="楷体" panose="02010609060101010101" pitchFamily="49" charset="-122"/>
                <a:hlinkClick r:id="rId3" action="ppaction://hlinksldjump"/>
              </a:rPr>
              <a:t>ZERO  BUG  </a:t>
            </a:r>
            <a:r>
              <a:rPr lang="zh-CN" altLang="en-US" sz="2400" dirty="0">
                <a:latin typeface="楷体" panose="02010609060101010101" pitchFamily="49" charset="-122"/>
                <a:ea typeface="楷体" panose="02010609060101010101" pitchFamily="49" charset="-122"/>
                <a:hlinkClick r:id="rId3" action="ppaction://hlinksldjump"/>
              </a:rPr>
              <a:t>与 </a:t>
            </a:r>
            <a:r>
              <a:rPr lang="en-US" altLang="zh-CN" sz="2400" dirty="0">
                <a:latin typeface="楷体" panose="02010609060101010101" pitchFamily="49" charset="-122"/>
                <a:ea typeface="楷体" panose="02010609060101010101" pitchFamily="49" charset="-122"/>
                <a:hlinkClick r:id="rId3" action="ppaction://hlinksldjump"/>
              </a:rPr>
              <a:t>GOOD ENOUGH</a:t>
            </a:r>
            <a:endParaRPr lang="en-US" altLang="zh-CN" sz="2400" dirty="0">
              <a:latin typeface="楷体" panose="02010609060101010101" pitchFamily="49" charset="-122"/>
              <a:ea typeface="楷体" panose="02010609060101010101" pitchFamily="49" charset="-122"/>
            </a:endParaRPr>
          </a:p>
          <a:p>
            <a:pPr lvl="1">
              <a:lnSpc>
                <a:spcPts val="3600"/>
              </a:lnSpc>
              <a:spcBef>
                <a:spcPts val="0"/>
              </a:spcBef>
              <a:defRPr/>
            </a:pPr>
            <a:r>
              <a:rPr lang="zh-CN" altLang="en-US" sz="2400" dirty="0">
                <a:latin typeface="楷体" panose="02010609060101010101" pitchFamily="49" charset="-122"/>
                <a:ea typeface="楷体" panose="02010609060101010101" pitchFamily="49" charset="-122"/>
              </a:rPr>
              <a:t>缺陷免疫性</a:t>
            </a:r>
            <a:endParaRPr lang="en-US" altLang="zh-CN"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25"/>
          <p:cNvGraphicFramePr>
            <a:graphicFrameLocks noGrp="1"/>
          </p:cNvGraphicFramePr>
          <p:nvPr>
            <p:extLst>
              <p:ext uri="{D42A27DB-BD31-4B8C-83A1-F6EECF244321}">
                <p14:modId xmlns:p14="http://schemas.microsoft.com/office/powerpoint/2010/main" val="2872288409"/>
              </p:ext>
            </p:extLst>
          </p:nvPr>
        </p:nvGraphicFramePr>
        <p:xfrm>
          <a:off x="467544" y="956927"/>
          <a:ext cx="3658235" cy="3658894"/>
        </p:xfrm>
        <a:graphic>
          <a:graphicData uri="http://schemas.openxmlformats.org/drawingml/2006/table">
            <a:tbl>
              <a:tblPr>
                <a:tableStyleId>{35758FB7-9AC5-4552-8A53-C91805E547FA}</a:tableStyleId>
              </a:tblPr>
              <a:tblGrid>
                <a:gridCol w="1673860"/>
                <a:gridCol w="1984375"/>
              </a:tblGrid>
              <a:tr h="382270">
                <a:tc>
                  <a:txBody>
                    <a:bodyPr/>
                    <a:lstStyle/>
                    <a:p>
                      <a:pPr marL="0" marR="0" lvl="0" indent="0" algn="l" defTabSz="914400" rtl="0" eaLnBrk="1" fontAlgn="base" latinLnBrk="0" hangingPunct="1">
                        <a:lnSpc>
                          <a:spcPct val="100000"/>
                        </a:lnSpc>
                        <a:spcBef>
                          <a:spcPct val="0"/>
                        </a:spcBef>
                        <a:spcAft>
                          <a:spcPct val="0"/>
                        </a:spcAft>
                        <a:buClrTx/>
                        <a:buSzTx/>
                        <a:buFontTx/>
                        <a:buNone/>
                      </a:pPr>
                      <a:r>
                        <a:rPr lang="zh-CN" altLang="en-US" sz="2400" kern="1200" baseline="0" dirty="0" smtClean="0"/>
                        <a:t>阶段</a:t>
                      </a:r>
                      <a:endParaRPr lang="zh-CN" altLang="en-US" sz="2400" b="1" kern="1200" baseline="0" dirty="0" smtClean="0">
                        <a:solidFill>
                          <a:schemeClr val="lt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lang="zh-CN" altLang="en-US" sz="2400" kern="1200" baseline="0" dirty="0" smtClean="0"/>
                        <a:t>相对修复费用 </a:t>
                      </a:r>
                      <a:endParaRPr lang="zh-CN" altLang="en-US" sz="2400" b="1" kern="1200" baseline="0" dirty="0" smtClean="0">
                        <a:solidFill>
                          <a:schemeClr val="lt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r>
              <a:tr h="507365">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zh-CN" altLang="en-US" sz="2400" kern="1200" baseline="0" dirty="0" smtClean="0"/>
                        <a:t>需求阶段</a:t>
                      </a:r>
                      <a:endParaRPr lang="zh-CN" altLang="en-US"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en-US" altLang="zh-CN" sz="2400" kern="1200" baseline="0" dirty="0" smtClean="0"/>
                        <a:t>1</a:t>
                      </a:r>
                      <a:endParaRPr lang="en-US" altLang="zh-CN"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r>
              <a:tr h="469265">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zh-CN" altLang="en-US" sz="2400" kern="1200" baseline="0" dirty="0" smtClean="0"/>
                        <a:t>设计阶段</a:t>
                      </a:r>
                      <a:endParaRPr lang="zh-CN" altLang="en-US"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en-US" altLang="zh-CN" sz="2400" kern="1200" baseline="0" dirty="0" smtClean="0"/>
                        <a:t>5</a:t>
                      </a:r>
                      <a:endParaRPr lang="en-US" altLang="zh-CN"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r>
              <a:tr h="441325">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zh-CN" altLang="en-US" sz="2400" kern="1200" baseline="0" dirty="0" smtClean="0"/>
                        <a:t>编码阶段</a:t>
                      </a:r>
                      <a:endParaRPr lang="zh-CN" altLang="en-US"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en-US" altLang="zh-CN" sz="2400" kern="1200" baseline="0" dirty="0" smtClean="0"/>
                        <a:t>10</a:t>
                      </a:r>
                      <a:endParaRPr lang="en-US" altLang="zh-CN"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r>
              <a:tr h="511175">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zh-CN" altLang="en-US" sz="2400" kern="1200" baseline="0" dirty="0" smtClean="0"/>
                        <a:t>单元测试阶段</a:t>
                      </a:r>
                      <a:endParaRPr lang="zh-CN" altLang="en-US"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en-US" altLang="zh-CN" sz="2400" kern="1200" baseline="0" dirty="0" smtClean="0"/>
                        <a:t>20</a:t>
                      </a:r>
                      <a:endParaRPr lang="en-US" altLang="zh-CN"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r>
              <a:tr h="508000">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zh-CN" altLang="en-US" sz="2400" kern="1200" baseline="0" dirty="0" smtClean="0"/>
                        <a:t>验收阶段</a:t>
                      </a:r>
                      <a:endParaRPr lang="zh-CN" altLang="en-US"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en-US" altLang="zh-CN" sz="2400" kern="1200" baseline="0" dirty="0" smtClean="0"/>
                        <a:t>50</a:t>
                      </a:r>
                      <a:endParaRPr lang="en-US" altLang="zh-CN"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r>
              <a:tr h="498475">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zh-CN" altLang="en-US" sz="2400" kern="1200" baseline="0" dirty="0" smtClean="0"/>
                        <a:t>维护阶段</a:t>
                      </a:r>
                      <a:endParaRPr lang="zh-CN" altLang="en-US"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c>
                  <a:txBody>
                    <a:bodyPr/>
                    <a:lstStyle/>
                    <a:p>
                      <a:pPr marL="0" marR="0" lvl="0" indent="0" algn="l" defTabSz="914400" rtl="0" eaLnBrk="1" fontAlgn="base" latinLnBrk="0" hangingPunct="1">
                        <a:lnSpc>
                          <a:spcPct val="100000"/>
                        </a:lnSpc>
                        <a:spcBef>
                          <a:spcPct val="20000"/>
                        </a:spcBef>
                        <a:spcAft>
                          <a:spcPct val="0"/>
                        </a:spcAft>
                        <a:buClr>
                          <a:srgbClr val="33CC33"/>
                        </a:buClr>
                        <a:buSzTx/>
                        <a:buFont typeface="Wingdings" panose="05000000000000000000" pitchFamily="2" charset="2"/>
                        <a:buNone/>
                      </a:pPr>
                      <a:r>
                        <a:rPr lang="en-US" altLang="zh-CN" sz="2400" kern="1200" baseline="0" dirty="0" smtClean="0"/>
                        <a:t>200</a:t>
                      </a:r>
                      <a:endParaRPr lang="en-US" altLang="zh-CN" sz="2400" b="1" kern="1200" baseline="0" dirty="0" smtClean="0">
                        <a:solidFill>
                          <a:schemeClr val="dk1"/>
                        </a:solidFill>
                        <a:latin typeface="Times New Roman" panose="02020603050405020304" pitchFamily="18" charset="0"/>
                        <a:ea typeface="楷体" panose="02010609060101010101" pitchFamily="49" charset="-122"/>
                        <a:cs typeface="+mn-cs"/>
                      </a:endParaRPr>
                    </a:p>
                  </a:txBody>
                  <a:tcPr marL="68579" marR="68579" marT="34296" marB="34296" anchor="ctr" horzOverflow="overflow"/>
                </a:tc>
              </a:tr>
            </a:tbl>
          </a:graphicData>
        </a:graphic>
      </p:graphicFrame>
      <p:sp>
        <p:nvSpPr>
          <p:cNvPr id="22531" name="Rectangle 2"/>
          <p:cNvSpPr>
            <a:spLocks noGrp="1" noChangeArrowheads="1"/>
          </p:cNvSpPr>
          <p:nvPr>
            <p:ph type="title"/>
          </p:nvPr>
        </p:nvSpPr>
        <p:spPr/>
        <p:txBody>
          <a:bodyPr/>
          <a:lstStyle/>
          <a:p>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grpSp>
        <p:nvGrpSpPr>
          <p:cNvPr id="8" name="组合 18"/>
          <p:cNvGrpSpPr/>
          <p:nvPr/>
        </p:nvGrpSpPr>
        <p:grpSpPr bwMode="auto">
          <a:xfrm>
            <a:off x="4572000" y="627535"/>
            <a:ext cx="4420870" cy="4180205"/>
            <a:chOff x="2454275" y="1616075"/>
            <a:chExt cx="4114800" cy="3975101"/>
          </a:xfrm>
        </p:grpSpPr>
        <p:sp>
          <p:nvSpPr>
            <p:cNvPr id="9" name="Oval 5"/>
            <p:cNvSpPr>
              <a:spLocks noChangeArrowheads="1"/>
            </p:cNvSpPr>
            <p:nvPr/>
          </p:nvSpPr>
          <p:spPr bwMode="auto">
            <a:xfrm>
              <a:off x="2454275" y="1616075"/>
              <a:ext cx="4114800" cy="3975101"/>
            </a:xfrm>
            <a:prstGeom prst="ellipse">
              <a:avLst/>
            </a:prstGeom>
            <a:solidFill>
              <a:schemeClr val="accent2">
                <a:lumMod val="20000"/>
                <a:lumOff val="80000"/>
              </a:schemeClr>
            </a:solidFill>
            <a:ln w="28575">
              <a:noFill/>
              <a:rou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defRPr/>
              </a:pPr>
              <a:endParaRPr lang="zh-CN" altLang="en-US">
                <a:effectLst>
                  <a:reflection blurRad="6350" stA="55000" endA="300" endPos="45500" dir="5400000" sy="-100000" algn="bl" rotWithShape="0"/>
                </a:effectLst>
              </a:endParaRPr>
            </a:p>
          </p:txBody>
        </p:sp>
        <p:sp>
          <p:nvSpPr>
            <p:cNvPr id="16" name="Line 6"/>
            <p:cNvSpPr>
              <a:spLocks noChangeShapeType="1"/>
            </p:cNvSpPr>
            <p:nvPr/>
          </p:nvSpPr>
          <p:spPr bwMode="auto">
            <a:xfrm flipH="1">
              <a:off x="4511675" y="1616075"/>
              <a:ext cx="128588" cy="2082195"/>
            </a:xfrm>
            <a:prstGeom prst="line">
              <a:avLst/>
            </a:prstGeom>
            <a:noFill/>
            <a:ln w="19050">
              <a:solidFill>
                <a:srgbClr val="00008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7"/>
            <p:cNvSpPr>
              <a:spLocks noChangeShapeType="1"/>
            </p:cNvSpPr>
            <p:nvPr/>
          </p:nvSpPr>
          <p:spPr bwMode="auto">
            <a:xfrm flipH="1">
              <a:off x="3611563" y="3698270"/>
              <a:ext cx="900113" cy="1703614"/>
            </a:xfrm>
            <a:prstGeom prst="line">
              <a:avLst/>
            </a:prstGeom>
            <a:noFill/>
            <a:ln w="19050">
              <a:solidFill>
                <a:srgbClr val="00008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8"/>
            <p:cNvSpPr>
              <a:spLocks noChangeShapeType="1"/>
            </p:cNvSpPr>
            <p:nvPr/>
          </p:nvSpPr>
          <p:spPr bwMode="auto">
            <a:xfrm flipH="1" flipV="1">
              <a:off x="2582863" y="2941108"/>
              <a:ext cx="1928813" cy="757162"/>
            </a:xfrm>
            <a:prstGeom prst="line">
              <a:avLst/>
            </a:prstGeom>
            <a:noFill/>
            <a:ln w="19050">
              <a:solidFill>
                <a:srgbClr val="00008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9"/>
            <p:cNvSpPr>
              <a:spLocks noChangeShapeType="1"/>
            </p:cNvSpPr>
            <p:nvPr/>
          </p:nvSpPr>
          <p:spPr bwMode="auto">
            <a:xfrm flipH="1" flipV="1">
              <a:off x="3354388" y="1994656"/>
              <a:ext cx="1157288" cy="1703614"/>
            </a:xfrm>
            <a:prstGeom prst="line">
              <a:avLst/>
            </a:prstGeom>
            <a:noFill/>
            <a:ln w="19050">
              <a:solidFill>
                <a:srgbClr val="00008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Text Box 10"/>
            <p:cNvSpPr txBox="1">
              <a:spLocks noChangeArrowheads="1"/>
            </p:cNvSpPr>
            <p:nvPr/>
          </p:nvSpPr>
          <p:spPr bwMode="auto">
            <a:xfrm>
              <a:off x="3773760" y="1627811"/>
              <a:ext cx="642562" cy="756124"/>
            </a:xfrm>
            <a:prstGeom prst="rect">
              <a:avLst/>
            </a:prstGeom>
            <a:noFill/>
            <a:ln w="9525">
              <a:noFill/>
              <a:miter lim="800000"/>
            </a:ln>
          </p:spPr>
          <p:txBody>
            <a:bodyPr lIns="0" tIns="0" rIns="0" bIns="0"/>
            <a:lstStyle/>
            <a:p>
              <a:pPr>
                <a:defRPr/>
              </a:pPr>
              <a:endParaRPr lang="zh-CN" altLang="en-US" b="1" dirty="0">
                <a:solidFill>
                  <a:schemeClr val="bg2"/>
                </a:solidFill>
                <a:ea typeface="宋体" panose="02010600030101010101" pitchFamily="2" charset="-122"/>
              </a:endParaRPr>
            </a:p>
            <a:p>
              <a:pPr algn="ctr">
                <a:defRPr/>
              </a:pPr>
              <a:r>
                <a:rPr lang="zh-CN" altLang="en-US" b="1" dirty="0">
                  <a:solidFill>
                    <a:srgbClr val="0070C0"/>
                  </a:solidFill>
                  <a:ea typeface="宋体" panose="02010600030101010101" pitchFamily="2" charset="-122"/>
                </a:rPr>
                <a:t>其  他</a:t>
              </a:r>
            </a:p>
            <a:p>
              <a:pPr algn="ctr">
                <a:defRPr/>
              </a:pPr>
              <a:r>
                <a:rPr lang="zh-CN" altLang="en-US" b="1" dirty="0">
                  <a:solidFill>
                    <a:schemeClr val="tx2">
                      <a:lumMod val="60000"/>
                      <a:lumOff val="40000"/>
                    </a:schemeClr>
                  </a:solidFill>
                  <a:ea typeface="宋体" panose="02010600030101010101" pitchFamily="2" charset="-122"/>
                </a:rPr>
                <a:t>10%</a:t>
              </a:r>
            </a:p>
          </p:txBody>
        </p:sp>
        <p:sp>
          <p:nvSpPr>
            <p:cNvPr id="21" name="Text Box 11"/>
            <p:cNvSpPr txBox="1">
              <a:spLocks noChangeArrowheads="1"/>
            </p:cNvSpPr>
            <p:nvPr/>
          </p:nvSpPr>
          <p:spPr bwMode="auto">
            <a:xfrm>
              <a:off x="4768528" y="3168560"/>
              <a:ext cx="1618431" cy="1324475"/>
            </a:xfrm>
            <a:prstGeom prst="rect">
              <a:avLst/>
            </a:prstGeom>
            <a:noFill/>
            <a:ln w="9525">
              <a:noFill/>
              <a:miter lim="800000"/>
            </a:ln>
          </p:spPr>
          <p:txBody>
            <a:bodyPr lIns="0" tIns="0" rIns="0" bIns="0"/>
            <a:lstStyle/>
            <a:p>
              <a:pPr algn="ctr">
                <a:defRPr/>
              </a:pPr>
              <a:r>
                <a:rPr lang="zh-CN" altLang="en-US" b="1" dirty="0">
                  <a:solidFill>
                    <a:srgbClr val="0070C0"/>
                  </a:solidFill>
                  <a:ea typeface="宋体" panose="02010600030101010101" pitchFamily="2" charset="-122"/>
                </a:rPr>
                <a:t>软件产品说明书（需求）</a:t>
              </a:r>
            </a:p>
            <a:p>
              <a:pPr algn="ctr">
                <a:defRPr/>
              </a:pPr>
              <a:r>
                <a:rPr lang="zh-CN" altLang="en-US" b="1" dirty="0">
                  <a:solidFill>
                    <a:schemeClr val="tx2">
                      <a:lumMod val="60000"/>
                      <a:lumOff val="40000"/>
                    </a:schemeClr>
                  </a:solidFill>
                  <a:ea typeface="宋体" panose="02010600030101010101" pitchFamily="2" charset="-122"/>
                </a:rPr>
                <a:t>56%</a:t>
              </a:r>
            </a:p>
          </p:txBody>
        </p:sp>
        <p:sp>
          <p:nvSpPr>
            <p:cNvPr id="22" name="Text Box 12"/>
            <p:cNvSpPr txBox="1">
              <a:spLocks noChangeArrowheads="1"/>
            </p:cNvSpPr>
            <p:nvPr/>
          </p:nvSpPr>
          <p:spPr bwMode="auto">
            <a:xfrm>
              <a:off x="2711987" y="2308491"/>
              <a:ext cx="1156267" cy="947250"/>
            </a:xfrm>
            <a:prstGeom prst="rect">
              <a:avLst/>
            </a:prstGeom>
            <a:noFill/>
            <a:ln w="9525">
              <a:noFill/>
              <a:miter lim="800000"/>
            </a:ln>
          </p:spPr>
          <p:txBody>
            <a:bodyPr lIns="0" tIns="0" rIns="0" bIns="0"/>
            <a:lstStyle/>
            <a:p>
              <a:pPr>
                <a:defRPr/>
              </a:pPr>
              <a:endParaRPr lang="zh-CN" altLang="en-US" b="1" dirty="0">
                <a:solidFill>
                  <a:schemeClr val="bg2"/>
                </a:solidFill>
                <a:ea typeface="宋体" panose="02010600030101010101" pitchFamily="2" charset="-122"/>
              </a:endParaRPr>
            </a:p>
            <a:p>
              <a:pPr algn="ctr">
                <a:defRPr/>
              </a:pPr>
              <a:r>
                <a:rPr lang="zh-CN" altLang="en-US" b="1" dirty="0">
                  <a:solidFill>
                    <a:srgbClr val="0070C0"/>
                  </a:solidFill>
                  <a:ea typeface="宋体" panose="02010600030101010101" pitchFamily="2" charset="-122"/>
                </a:rPr>
                <a:t>编写代码</a:t>
              </a:r>
            </a:p>
            <a:p>
              <a:pPr algn="ctr">
                <a:defRPr/>
              </a:pPr>
              <a:r>
                <a:rPr lang="zh-CN" altLang="en-US" b="1" dirty="0">
                  <a:solidFill>
                    <a:schemeClr val="tx2">
                      <a:lumMod val="60000"/>
                      <a:lumOff val="40000"/>
                    </a:schemeClr>
                  </a:solidFill>
                  <a:ea typeface="宋体" panose="02010600030101010101" pitchFamily="2" charset="-122"/>
                </a:rPr>
                <a:t>7%</a:t>
              </a:r>
            </a:p>
          </p:txBody>
        </p:sp>
        <p:sp>
          <p:nvSpPr>
            <p:cNvPr id="23" name="Text Box 13"/>
            <p:cNvSpPr txBox="1">
              <a:spLocks noChangeArrowheads="1"/>
            </p:cNvSpPr>
            <p:nvPr/>
          </p:nvSpPr>
          <p:spPr bwMode="auto">
            <a:xfrm>
              <a:off x="3096837" y="3887801"/>
              <a:ext cx="964783" cy="756124"/>
            </a:xfrm>
            <a:prstGeom prst="rect">
              <a:avLst/>
            </a:prstGeom>
            <a:noFill/>
            <a:ln w="9525">
              <a:noFill/>
              <a:miter lim="800000"/>
            </a:ln>
          </p:spPr>
          <p:txBody>
            <a:bodyPr lIns="0" tIns="0" rIns="0" bIns="0"/>
            <a:lstStyle/>
            <a:p>
              <a:pPr algn="ctr">
                <a:defRPr/>
              </a:pPr>
              <a:r>
                <a:rPr lang="zh-CN" altLang="en-US" b="1" dirty="0">
                  <a:solidFill>
                    <a:srgbClr val="0070C0"/>
                  </a:solidFill>
                  <a:ea typeface="宋体" panose="02010600030101010101" pitchFamily="2" charset="-122"/>
                </a:rPr>
                <a:t>设  计</a:t>
              </a:r>
              <a:r>
                <a:rPr lang="zh-CN" altLang="en-US" b="1" dirty="0">
                  <a:solidFill>
                    <a:schemeClr val="tx2">
                      <a:lumMod val="60000"/>
                      <a:lumOff val="40000"/>
                    </a:schemeClr>
                  </a:solidFill>
                  <a:ea typeface="宋体" panose="02010600030101010101" pitchFamily="2" charset="-122"/>
                </a:rPr>
                <a:t>27%</a:t>
              </a: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algn="ctr" eaLnBrk="0" hangingPunct="0"/>
            <a:r>
              <a:rPr lang="zh-CN" altLang="en-US" sz="3600" dirty="0"/>
              <a:t>目  录</a:t>
            </a:r>
            <a:endParaRPr lang="zh-CN" sz="3600" dirty="0">
              <a:ea typeface="楷体" panose="02010609060101010101" pitchFamily="49" charset="-122"/>
            </a:endParaRPr>
          </a:p>
        </p:txBody>
      </p:sp>
      <p:sp>
        <p:nvSpPr>
          <p:cNvPr id="5124" name="Rectangle 3"/>
          <p:cNvSpPr>
            <a:spLocks noGrp="1" noChangeArrowheads="1"/>
          </p:cNvSpPr>
          <p:nvPr>
            <p:ph sz="half" idx="1"/>
          </p:nvPr>
        </p:nvSpPr>
        <p:spPr/>
        <p:txBody>
          <a:bodyPr/>
          <a:lstStyle/>
          <a:p>
            <a:pPr marL="469900" lvl="1" indent="-469900" eaLnBrk="0" hangingPunct="0">
              <a:buFont typeface="Wingdings" pitchFamily="2" charset="2"/>
              <a:buChar char="Ø"/>
            </a:pPr>
            <a:r>
              <a:rPr lang="zh-CN" altLang="en-US" sz="2800" dirty="0">
                <a:ea typeface="楷体" panose="02010609060101010101" pitchFamily="49" charset="-122"/>
                <a:cs typeface="+mn-cs"/>
              </a:rPr>
              <a:t>什么</a:t>
            </a:r>
            <a:r>
              <a:rPr lang="zh-CN" altLang="en-US" sz="2800" dirty="0">
                <a:ea typeface="楷体" panose="02010609060101010101" pitchFamily="49" charset="-122"/>
                <a:cs typeface="+mn-cs"/>
              </a:rPr>
              <a:t>是软件测试</a:t>
            </a:r>
          </a:p>
          <a:p>
            <a:pPr marL="469900" lvl="1" indent="-469900" eaLnBrk="0" hangingPunct="0">
              <a:buFont typeface="Wingdings" pitchFamily="2" charset="2"/>
              <a:buChar char="Ø"/>
            </a:pPr>
            <a:r>
              <a:rPr lang="zh-CN" altLang="en-US" sz="2800" dirty="0">
                <a:ea typeface="楷体" panose="02010609060101010101" pitchFamily="49" charset="-122"/>
                <a:cs typeface="+mn-cs"/>
              </a:rPr>
              <a:t>什么是软件缺陷</a:t>
            </a:r>
          </a:p>
          <a:p>
            <a:pPr marL="469900" lvl="1" indent="-469900" eaLnBrk="0" hangingPunct="0">
              <a:buFont typeface="Wingdings" pitchFamily="2" charset="2"/>
              <a:buChar char="Ø"/>
            </a:pPr>
            <a:r>
              <a:rPr lang="zh-CN" altLang="en-US" sz="2800" dirty="0">
                <a:ea typeface="楷体" panose="02010609060101010101" pitchFamily="49" charset="-122"/>
                <a:cs typeface="+mn-cs"/>
              </a:rPr>
              <a:t>什么是测试用例</a:t>
            </a:r>
          </a:p>
          <a:p>
            <a:pPr marL="469900" lvl="1" indent="-469900" eaLnBrk="0" hangingPunct="0">
              <a:buFont typeface="Wingdings" pitchFamily="2" charset="2"/>
              <a:buChar char="Ø"/>
            </a:pPr>
            <a:r>
              <a:rPr lang="zh-CN" altLang="en-US" sz="2800" dirty="0">
                <a:ea typeface="楷体" panose="02010609060101010101" pitchFamily="49" charset="-122"/>
                <a:cs typeface="+mn-cs"/>
              </a:rPr>
              <a:t>什么是自动化测试</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659256" y="843558"/>
            <a:ext cx="6186170" cy="1354455"/>
            <a:chOff x="2726" y="2244"/>
            <a:chExt cx="9742" cy="2133"/>
          </a:xfrm>
        </p:grpSpPr>
        <p:sp>
          <p:nvSpPr>
            <p:cNvPr id="32" name="矩形 31"/>
            <p:cNvSpPr/>
            <p:nvPr/>
          </p:nvSpPr>
          <p:spPr>
            <a:xfrm>
              <a:off x="7704" y="2244"/>
              <a:ext cx="4764" cy="2133"/>
            </a:xfrm>
            <a:prstGeom prst="rect">
              <a:avLst/>
            </a:prstGeom>
            <a:noFill/>
          </p:spPr>
          <p:txBody>
            <a:bodyPr>
              <a:spAutoFit/>
            </a:bodyPr>
            <a:lstStyle/>
            <a:p>
              <a:pPr algn="ctr">
                <a:defRPr/>
              </a:pPr>
              <a:r>
                <a:rPr lang="en-US" altLang="zh-CN" sz="41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Good </a:t>
              </a:r>
            </a:p>
            <a:p>
              <a:pPr algn="ctr">
                <a:defRPr/>
              </a:pPr>
              <a:r>
                <a:rPr lang="en-US" altLang="zh-CN" sz="41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Enough</a:t>
              </a:r>
              <a:endParaRPr lang="zh-CN" altLang="en-US" sz="41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3" name="矩形 32"/>
            <p:cNvSpPr/>
            <p:nvPr/>
          </p:nvSpPr>
          <p:spPr>
            <a:xfrm>
              <a:off x="2726" y="2841"/>
              <a:ext cx="3237" cy="727"/>
            </a:xfrm>
            <a:prstGeom prst="rect">
              <a:avLst/>
            </a:prstGeom>
            <a:noFill/>
          </p:spPr>
          <p:txBody>
            <a:bodyPr wrap="none">
              <a:spAutoFit/>
            </a:bodyPr>
            <a:lstStyle/>
            <a:p>
              <a:pPr algn="ctr">
                <a:defRPr/>
              </a:pPr>
              <a:r>
                <a:rPr lang="en-US" altLang="zh-CN"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ZERO  BUG</a:t>
              </a:r>
              <a:endParaRPr lang="zh-CN" alt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4" name="矩形 33"/>
            <p:cNvSpPr/>
            <p:nvPr/>
          </p:nvSpPr>
          <p:spPr>
            <a:xfrm>
              <a:off x="6370" y="2441"/>
              <a:ext cx="1131" cy="1139"/>
            </a:xfrm>
            <a:prstGeom prst="rect">
              <a:avLst/>
            </a:prstGeom>
            <a:noFill/>
          </p:spPr>
          <p:txBody>
            <a:bodyPr wrap="none">
              <a:spAutoFit/>
            </a:bodyPr>
            <a:lstStyle/>
            <a:p>
              <a:pPr algn="ctr">
                <a:defRPr/>
              </a:pPr>
              <a:r>
                <a:rPr lang="zh-CN" altLang="en-US" sz="4100" b="1" spc="50" dirty="0">
                  <a:ln w="12700" cmpd="sng">
                    <a:solidFill>
                      <a:schemeClr val="accent6">
                        <a:satMod val="120000"/>
                        <a:shade val="80000"/>
                      </a:schemeClr>
                    </a:solidFill>
                    <a:prstDash val="solid"/>
                  </a:ln>
                  <a:solidFill>
                    <a:schemeClr val="tx1">
                      <a:lumMod val="75000"/>
                    </a:schemeClr>
                  </a:solidFill>
                  <a:effectLst>
                    <a:glow rad="139700">
                      <a:schemeClr val="accent6">
                        <a:satMod val="175000"/>
                        <a:alpha val="40000"/>
                      </a:schemeClr>
                    </a:glow>
                  </a:effectLst>
                </a:rPr>
                <a:t>与</a:t>
              </a:r>
            </a:p>
          </p:txBody>
        </p:sp>
      </p:grpSp>
      <p:sp>
        <p:nvSpPr>
          <p:cNvPr id="22531" name="Rectangle 2"/>
          <p:cNvSpPr>
            <a:spLocks noGrp="1" noChangeArrowheads="1"/>
          </p:cNvSpPr>
          <p:nvPr>
            <p:ph type="title"/>
          </p:nvPr>
        </p:nvSpPr>
        <p:spPr/>
        <p:txBody>
          <a:bodyPr/>
          <a:lstStyle/>
          <a:p>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grpSp>
        <p:nvGrpSpPr>
          <p:cNvPr id="5" name="Group 18"/>
          <p:cNvGrpSpPr/>
          <p:nvPr/>
        </p:nvGrpSpPr>
        <p:grpSpPr bwMode="auto">
          <a:xfrm>
            <a:off x="1076008" y="1899246"/>
            <a:ext cx="6367462" cy="2717800"/>
            <a:chOff x="828" y="1162"/>
            <a:chExt cx="4329" cy="2405"/>
          </a:xfrm>
        </p:grpSpPr>
        <p:sp>
          <p:nvSpPr>
            <p:cNvPr id="6" name="Line 6"/>
            <p:cNvSpPr>
              <a:spLocks noChangeShapeType="1"/>
            </p:cNvSpPr>
            <p:nvPr/>
          </p:nvSpPr>
          <p:spPr bwMode="auto">
            <a:xfrm flipV="1">
              <a:off x="1262" y="1162"/>
              <a:ext cx="0" cy="2064"/>
            </a:xfrm>
            <a:prstGeom prst="line">
              <a:avLst/>
            </a:prstGeom>
            <a:ln>
              <a:solidFill>
                <a:srgbClr val="0070C0"/>
              </a:solidFill>
              <a:tailEnd type="triangle" w="med" len="med"/>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a:p>
          </p:txBody>
        </p:sp>
        <p:sp>
          <p:nvSpPr>
            <p:cNvPr id="7" name="Line 7"/>
            <p:cNvSpPr>
              <a:spLocks noChangeShapeType="1"/>
            </p:cNvSpPr>
            <p:nvPr/>
          </p:nvSpPr>
          <p:spPr bwMode="auto">
            <a:xfrm>
              <a:off x="1247" y="3203"/>
              <a:ext cx="3631" cy="0"/>
            </a:xfrm>
            <a:prstGeom prst="line">
              <a:avLst/>
            </a:prstGeom>
            <a:ln>
              <a:solidFill>
                <a:srgbClr val="0070C0"/>
              </a:solidFill>
              <a:tailEnd type="triangle" w="med" len="med"/>
            </a:ln>
          </p:spPr>
          <p:style>
            <a:lnRef idx="2">
              <a:schemeClr val="accent2"/>
            </a:lnRef>
            <a:fillRef idx="1">
              <a:schemeClr val="lt1"/>
            </a:fillRef>
            <a:effectRef idx="0">
              <a:schemeClr val="accent2"/>
            </a:effectRef>
            <a:fontRef idx="minor">
              <a:schemeClr val="dk1"/>
            </a:fontRef>
          </p:style>
          <p:txBody>
            <a:bodyPr/>
            <a:lstStyle/>
            <a:p>
              <a:pPr>
                <a:defRPr/>
              </a:pPr>
              <a:endParaRPr lang="zh-CN" altLang="en-US"/>
            </a:p>
          </p:txBody>
        </p:sp>
        <p:sp>
          <p:nvSpPr>
            <p:cNvPr id="8" name="Freeform 8"/>
            <p:cNvSpPr/>
            <p:nvPr/>
          </p:nvSpPr>
          <p:spPr bwMode="auto">
            <a:xfrm>
              <a:off x="2175" y="1709"/>
              <a:ext cx="1812" cy="1398"/>
            </a:xfrm>
            <a:custGeom>
              <a:avLst/>
              <a:gdLst>
                <a:gd name="T0" fmla="*/ 0 w 3420"/>
                <a:gd name="T1" fmla="*/ 1 h 2160"/>
                <a:gd name="T2" fmla="*/ 1 w 3420"/>
                <a:gd name="T3" fmla="*/ 1 h 2160"/>
                <a:gd name="T4" fmla="*/ 1 w 3420"/>
                <a:gd name="T5" fmla="*/ 1 h 2160"/>
                <a:gd name="T6" fmla="*/ 1 w 3420"/>
                <a:gd name="T7" fmla="*/ 1 h 2160"/>
                <a:gd name="T8" fmla="*/ 1 w 3420"/>
                <a:gd name="T9" fmla="*/ 1 h 2160"/>
                <a:gd name="T10" fmla="*/ 1 w 3420"/>
                <a:gd name="T11" fmla="*/ 1 h 2160"/>
                <a:gd name="T12" fmla="*/ 1 w 3420"/>
                <a:gd name="T13" fmla="*/ 1 h 2160"/>
                <a:gd name="T14" fmla="*/ 1 w 3420"/>
                <a:gd name="T15" fmla="*/ 1 h 2160"/>
                <a:gd name="T16" fmla="*/ 1 w 3420"/>
                <a:gd name="T17" fmla="*/ 1 h 2160"/>
                <a:gd name="T18" fmla="*/ 1 w 3420"/>
                <a:gd name="T19" fmla="*/ 1 h 2160"/>
                <a:gd name="T20" fmla="*/ 1 w 3420"/>
                <a:gd name="T21" fmla="*/ 1 h 2160"/>
                <a:gd name="T22" fmla="*/ 1 w 3420"/>
                <a:gd name="T23" fmla="*/ 1 h 2160"/>
                <a:gd name="T24" fmla="*/ 1 w 3420"/>
                <a:gd name="T25" fmla="*/ 1 h 2160"/>
                <a:gd name="T26" fmla="*/ 1 w 3420"/>
                <a:gd name="T27" fmla="*/ 1 h 2160"/>
                <a:gd name="T28" fmla="*/ 1 w 3420"/>
                <a:gd name="T29" fmla="*/ 1 h 2160"/>
                <a:gd name="T30" fmla="*/ 1 w 3420"/>
                <a:gd name="T31" fmla="*/ 1 h 2160"/>
                <a:gd name="T32" fmla="*/ 1 w 3420"/>
                <a:gd name="T33" fmla="*/ 1 h 2160"/>
                <a:gd name="T34" fmla="*/ 1 w 3420"/>
                <a:gd name="T35" fmla="*/ 1 h 2160"/>
                <a:gd name="T36" fmla="*/ 1 w 3420"/>
                <a:gd name="T37" fmla="*/ 1 h 2160"/>
                <a:gd name="T38" fmla="*/ 1 w 3420"/>
                <a:gd name="T39" fmla="*/ 1 h 2160"/>
                <a:gd name="T40" fmla="*/ 1 w 3420"/>
                <a:gd name="T41" fmla="*/ 1 h 2160"/>
                <a:gd name="T42" fmla="*/ 1 w 3420"/>
                <a:gd name="T43" fmla="*/ 1 h 2160"/>
                <a:gd name="T44" fmla="*/ 1 w 3420"/>
                <a:gd name="T45" fmla="*/ 1 h 2160"/>
                <a:gd name="T46" fmla="*/ 1 w 3420"/>
                <a:gd name="T47" fmla="*/ 0 h 21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20"/>
                <a:gd name="T73" fmla="*/ 0 h 2160"/>
                <a:gd name="T74" fmla="*/ 3420 w 3420"/>
                <a:gd name="T75" fmla="*/ 2160 h 21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20" h="2160">
                  <a:moveTo>
                    <a:pt x="0" y="2160"/>
                  </a:moveTo>
                  <a:cubicBezTo>
                    <a:pt x="298" y="2151"/>
                    <a:pt x="589" y="2142"/>
                    <a:pt x="885" y="2115"/>
                  </a:cubicBezTo>
                  <a:cubicBezTo>
                    <a:pt x="1035" y="2077"/>
                    <a:pt x="1184" y="2029"/>
                    <a:pt x="1335" y="1995"/>
                  </a:cubicBezTo>
                  <a:cubicBezTo>
                    <a:pt x="1413" y="1978"/>
                    <a:pt x="1484" y="1960"/>
                    <a:pt x="1560" y="1935"/>
                  </a:cubicBezTo>
                  <a:cubicBezTo>
                    <a:pt x="1590" y="1925"/>
                    <a:pt x="1624" y="1923"/>
                    <a:pt x="1650" y="1905"/>
                  </a:cubicBezTo>
                  <a:cubicBezTo>
                    <a:pt x="1730" y="1851"/>
                    <a:pt x="1783" y="1831"/>
                    <a:pt x="1875" y="1800"/>
                  </a:cubicBezTo>
                  <a:cubicBezTo>
                    <a:pt x="1892" y="1794"/>
                    <a:pt x="1904" y="1777"/>
                    <a:pt x="1920" y="1770"/>
                  </a:cubicBezTo>
                  <a:cubicBezTo>
                    <a:pt x="1949" y="1757"/>
                    <a:pt x="1980" y="1750"/>
                    <a:pt x="2010" y="1740"/>
                  </a:cubicBezTo>
                  <a:cubicBezTo>
                    <a:pt x="2084" y="1715"/>
                    <a:pt x="2132" y="1650"/>
                    <a:pt x="2190" y="1605"/>
                  </a:cubicBezTo>
                  <a:cubicBezTo>
                    <a:pt x="2218" y="1583"/>
                    <a:pt x="2255" y="1570"/>
                    <a:pt x="2280" y="1545"/>
                  </a:cubicBezTo>
                  <a:cubicBezTo>
                    <a:pt x="2321" y="1504"/>
                    <a:pt x="2321" y="1498"/>
                    <a:pt x="2370" y="1470"/>
                  </a:cubicBezTo>
                  <a:cubicBezTo>
                    <a:pt x="2389" y="1459"/>
                    <a:pt x="2413" y="1454"/>
                    <a:pt x="2430" y="1440"/>
                  </a:cubicBezTo>
                  <a:cubicBezTo>
                    <a:pt x="2463" y="1413"/>
                    <a:pt x="2485" y="1374"/>
                    <a:pt x="2520" y="1350"/>
                  </a:cubicBezTo>
                  <a:cubicBezTo>
                    <a:pt x="2535" y="1340"/>
                    <a:pt x="2550" y="1330"/>
                    <a:pt x="2565" y="1320"/>
                  </a:cubicBezTo>
                  <a:cubicBezTo>
                    <a:pt x="2605" y="1259"/>
                    <a:pt x="2669" y="1211"/>
                    <a:pt x="2730" y="1170"/>
                  </a:cubicBezTo>
                  <a:cubicBezTo>
                    <a:pt x="2764" y="1069"/>
                    <a:pt x="2717" y="1179"/>
                    <a:pt x="2790" y="1095"/>
                  </a:cubicBezTo>
                  <a:cubicBezTo>
                    <a:pt x="2848" y="1028"/>
                    <a:pt x="2855" y="977"/>
                    <a:pt x="2925" y="930"/>
                  </a:cubicBezTo>
                  <a:cubicBezTo>
                    <a:pt x="2947" y="863"/>
                    <a:pt x="3005" y="810"/>
                    <a:pt x="3045" y="750"/>
                  </a:cubicBezTo>
                  <a:cubicBezTo>
                    <a:pt x="3067" y="716"/>
                    <a:pt x="3082" y="678"/>
                    <a:pt x="3105" y="645"/>
                  </a:cubicBezTo>
                  <a:cubicBezTo>
                    <a:pt x="3178" y="542"/>
                    <a:pt x="3125" y="656"/>
                    <a:pt x="3180" y="555"/>
                  </a:cubicBezTo>
                  <a:cubicBezTo>
                    <a:pt x="3229" y="466"/>
                    <a:pt x="3244" y="421"/>
                    <a:pt x="3270" y="330"/>
                  </a:cubicBezTo>
                  <a:cubicBezTo>
                    <a:pt x="3289" y="263"/>
                    <a:pt x="3323" y="201"/>
                    <a:pt x="3345" y="135"/>
                  </a:cubicBezTo>
                  <a:cubicBezTo>
                    <a:pt x="3356" y="101"/>
                    <a:pt x="3394" y="79"/>
                    <a:pt x="3405" y="45"/>
                  </a:cubicBezTo>
                  <a:cubicBezTo>
                    <a:pt x="3410" y="30"/>
                    <a:pt x="3420" y="0"/>
                    <a:pt x="3420" y="0"/>
                  </a:cubicBezTo>
                </a:path>
              </a:pathLst>
            </a:custGeom>
            <a:noFill/>
            <a:ln w="28575">
              <a:solidFill>
                <a:srgbClr val="7030A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Freeform 9"/>
            <p:cNvSpPr/>
            <p:nvPr/>
          </p:nvSpPr>
          <p:spPr bwMode="auto">
            <a:xfrm>
              <a:off x="2166" y="1959"/>
              <a:ext cx="2045" cy="1090"/>
            </a:xfrm>
            <a:custGeom>
              <a:avLst/>
              <a:gdLst/>
              <a:ahLst/>
              <a:cxnLst>
                <a:cxn ang="0">
                  <a:pos x="0" y="0"/>
                </a:cxn>
                <a:cxn ang="0">
                  <a:pos x="255" y="60"/>
                </a:cxn>
                <a:cxn ang="0">
                  <a:pos x="525" y="180"/>
                </a:cxn>
                <a:cxn ang="0">
                  <a:pos x="570" y="210"/>
                </a:cxn>
                <a:cxn ang="0">
                  <a:pos x="660" y="240"/>
                </a:cxn>
                <a:cxn ang="0">
                  <a:pos x="840" y="330"/>
                </a:cxn>
                <a:cxn ang="0">
                  <a:pos x="1020" y="420"/>
                </a:cxn>
                <a:cxn ang="0">
                  <a:pos x="1065" y="450"/>
                </a:cxn>
                <a:cxn ang="0">
                  <a:pos x="1155" y="480"/>
                </a:cxn>
                <a:cxn ang="0">
                  <a:pos x="1275" y="540"/>
                </a:cxn>
                <a:cxn ang="0">
                  <a:pos x="1605" y="720"/>
                </a:cxn>
                <a:cxn ang="0">
                  <a:pos x="1710" y="780"/>
                </a:cxn>
                <a:cxn ang="0">
                  <a:pos x="1815" y="840"/>
                </a:cxn>
                <a:cxn ang="0">
                  <a:pos x="2040" y="945"/>
                </a:cxn>
                <a:cxn ang="0">
                  <a:pos x="2130" y="1005"/>
                </a:cxn>
                <a:cxn ang="0">
                  <a:pos x="2190" y="1020"/>
                </a:cxn>
                <a:cxn ang="0">
                  <a:pos x="2355" y="1080"/>
                </a:cxn>
                <a:cxn ang="0">
                  <a:pos x="2550" y="1155"/>
                </a:cxn>
                <a:cxn ang="0">
                  <a:pos x="2925" y="1245"/>
                </a:cxn>
                <a:cxn ang="0">
                  <a:pos x="3285" y="1320"/>
                </a:cxn>
                <a:cxn ang="0">
                  <a:pos x="3555" y="1380"/>
                </a:cxn>
              </a:cxnLst>
              <a:rect l="0" t="0" r="r" b="b"/>
              <a:pathLst>
                <a:path w="3555" h="1380">
                  <a:moveTo>
                    <a:pt x="0" y="0"/>
                  </a:moveTo>
                  <a:cubicBezTo>
                    <a:pt x="69" y="9"/>
                    <a:pt x="193" y="18"/>
                    <a:pt x="255" y="60"/>
                  </a:cubicBezTo>
                  <a:cubicBezTo>
                    <a:pt x="314" y="99"/>
                    <a:pt x="456" y="157"/>
                    <a:pt x="525" y="180"/>
                  </a:cubicBezTo>
                  <a:cubicBezTo>
                    <a:pt x="542" y="186"/>
                    <a:pt x="554" y="203"/>
                    <a:pt x="570" y="210"/>
                  </a:cubicBezTo>
                  <a:cubicBezTo>
                    <a:pt x="599" y="223"/>
                    <a:pt x="634" y="222"/>
                    <a:pt x="660" y="240"/>
                  </a:cubicBezTo>
                  <a:cubicBezTo>
                    <a:pt x="717" y="278"/>
                    <a:pt x="780" y="300"/>
                    <a:pt x="840" y="330"/>
                  </a:cubicBezTo>
                  <a:cubicBezTo>
                    <a:pt x="900" y="360"/>
                    <a:pt x="960" y="390"/>
                    <a:pt x="1020" y="420"/>
                  </a:cubicBezTo>
                  <a:cubicBezTo>
                    <a:pt x="1036" y="428"/>
                    <a:pt x="1049" y="443"/>
                    <a:pt x="1065" y="450"/>
                  </a:cubicBezTo>
                  <a:cubicBezTo>
                    <a:pt x="1094" y="463"/>
                    <a:pt x="1127" y="466"/>
                    <a:pt x="1155" y="480"/>
                  </a:cubicBezTo>
                  <a:cubicBezTo>
                    <a:pt x="1195" y="500"/>
                    <a:pt x="1235" y="520"/>
                    <a:pt x="1275" y="540"/>
                  </a:cubicBezTo>
                  <a:cubicBezTo>
                    <a:pt x="1386" y="596"/>
                    <a:pt x="1483" y="689"/>
                    <a:pt x="1605" y="720"/>
                  </a:cubicBezTo>
                  <a:cubicBezTo>
                    <a:pt x="1639" y="742"/>
                    <a:pt x="1677" y="757"/>
                    <a:pt x="1710" y="780"/>
                  </a:cubicBezTo>
                  <a:cubicBezTo>
                    <a:pt x="1806" y="849"/>
                    <a:pt x="1699" y="811"/>
                    <a:pt x="1815" y="840"/>
                  </a:cubicBezTo>
                  <a:cubicBezTo>
                    <a:pt x="1895" y="894"/>
                    <a:pt x="1948" y="914"/>
                    <a:pt x="2040" y="945"/>
                  </a:cubicBezTo>
                  <a:cubicBezTo>
                    <a:pt x="2074" y="956"/>
                    <a:pt x="2100" y="985"/>
                    <a:pt x="2130" y="1005"/>
                  </a:cubicBezTo>
                  <a:cubicBezTo>
                    <a:pt x="2147" y="1016"/>
                    <a:pt x="2170" y="1014"/>
                    <a:pt x="2190" y="1020"/>
                  </a:cubicBezTo>
                  <a:cubicBezTo>
                    <a:pt x="2248" y="1037"/>
                    <a:pt x="2296" y="1065"/>
                    <a:pt x="2355" y="1080"/>
                  </a:cubicBezTo>
                  <a:cubicBezTo>
                    <a:pt x="2415" y="1120"/>
                    <a:pt x="2481" y="1132"/>
                    <a:pt x="2550" y="1155"/>
                  </a:cubicBezTo>
                  <a:cubicBezTo>
                    <a:pt x="2675" y="1197"/>
                    <a:pt x="2793" y="1230"/>
                    <a:pt x="2925" y="1245"/>
                  </a:cubicBezTo>
                  <a:cubicBezTo>
                    <a:pt x="3040" y="1283"/>
                    <a:pt x="3166" y="1296"/>
                    <a:pt x="3285" y="1320"/>
                  </a:cubicBezTo>
                  <a:cubicBezTo>
                    <a:pt x="3376" y="1338"/>
                    <a:pt x="3461" y="1380"/>
                    <a:pt x="3555" y="1380"/>
                  </a:cubicBezTo>
                </a:path>
              </a:pathLst>
            </a:custGeom>
            <a:noFill/>
            <a:ln w="28575" cmpd="sng">
              <a:solidFill>
                <a:schemeClr val="tx2">
                  <a:lumMod val="60000"/>
                  <a:lumOff val="40000"/>
                </a:schemeClr>
              </a:solidFill>
              <a:round/>
            </a:ln>
          </p:spPr>
          <p:txBody>
            <a:bodyPr/>
            <a:lstStyle/>
            <a:p>
              <a:pPr>
                <a:defRPr/>
              </a:pPr>
              <a:endParaRPr lang="zh-CN" altLang="en-US">
                <a:ea typeface="宋体" panose="02010600030101010101" pitchFamily="2" charset="-122"/>
              </a:endParaRPr>
            </a:p>
          </p:txBody>
        </p:sp>
        <p:sp>
          <p:nvSpPr>
            <p:cNvPr id="10" name="Text Box 10"/>
            <p:cNvSpPr txBox="1">
              <a:spLocks noChangeArrowheads="1"/>
            </p:cNvSpPr>
            <p:nvPr/>
          </p:nvSpPr>
          <p:spPr bwMode="auto">
            <a:xfrm>
              <a:off x="828" y="1230"/>
              <a:ext cx="404" cy="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l" eaLnBrk="1" hangingPunct="1"/>
              <a:r>
                <a:rPr lang="en-US" altLang="zh-CN" b="1">
                  <a:solidFill>
                    <a:srgbClr val="51866E"/>
                  </a:solidFill>
                  <a:sym typeface="Wingdings" panose="05000000000000000000" pitchFamily="2" charset="2"/>
                </a:rPr>
                <a:t>bug</a:t>
              </a:r>
              <a:r>
                <a:rPr lang="zh-CN" altLang="en-US" b="1">
                  <a:solidFill>
                    <a:srgbClr val="51866E"/>
                  </a:solidFill>
                  <a:sym typeface="Wingdings" panose="05000000000000000000" pitchFamily="2" charset="2"/>
                </a:rPr>
                <a:t>数量</a:t>
              </a:r>
            </a:p>
          </p:txBody>
        </p:sp>
        <p:sp>
          <p:nvSpPr>
            <p:cNvPr id="11" name="Text Box 11"/>
            <p:cNvSpPr txBox="1">
              <a:spLocks noChangeArrowheads="1"/>
            </p:cNvSpPr>
            <p:nvPr/>
          </p:nvSpPr>
          <p:spPr bwMode="auto">
            <a:xfrm>
              <a:off x="4232" y="3309"/>
              <a:ext cx="925"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a:solidFill>
                    <a:srgbClr val="51866E"/>
                  </a:solidFill>
                  <a:sym typeface="Wingdings" panose="05000000000000000000" pitchFamily="2" charset="2"/>
                </a:rPr>
                <a:t>测试工作量</a:t>
              </a:r>
            </a:p>
          </p:txBody>
        </p:sp>
        <p:sp>
          <p:nvSpPr>
            <p:cNvPr id="12" name="Text Box 12"/>
            <p:cNvSpPr txBox="1">
              <a:spLocks noChangeArrowheads="1"/>
            </p:cNvSpPr>
            <p:nvPr/>
          </p:nvSpPr>
          <p:spPr bwMode="auto">
            <a:xfrm>
              <a:off x="1474" y="2931"/>
              <a:ext cx="572" cy="233"/>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lIns="0" tIns="0" rIns="0" bIns="0"/>
            <a:lstStyle/>
            <a:p>
              <a:pPr algn="just">
                <a:defRPr/>
              </a:pPr>
              <a:r>
                <a:rPr lang="zh-CN" altLang="en-US" b="1">
                  <a:solidFill>
                    <a:srgbClr val="51866E"/>
                  </a:solidFill>
                  <a:latin typeface="Times New Roman" panose="02020603050405020304" pitchFamily="18" charset="0"/>
                  <a:sym typeface="Wingdings" panose="05000000000000000000" pitchFamily="2" charset="2"/>
                </a:rPr>
                <a:t>测试中</a:t>
              </a:r>
            </a:p>
          </p:txBody>
        </p:sp>
        <p:sp>
          <p:nvSpPr>
            <p:cNvPr id="13" name="Text Box 13"/>
            <p:cNvSpPr txBox="1">
              <a:spLocks noChangeArrowheads="1"/>
            </p:cNvSpPr>
            <p:nvPr/>
          </p:nvSpPr>
          <p:spPr bwMode="auto">
            <a:xfrm>
              <a:off x="4286" y="2931"/>
              <a:ext cx="54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a:solidFill>
                    <a:srgbClr val="51866E"/>
                  </a:solidFill>
                  <a:sym typeface="Wingdings" panose="05000000000000000000" pitchFamily="2" charset="2"/>
                </a:rPr>
                <a:t>测试后</a:t>
              </a:r>
            </a:p>
          </p:txBody>
        </p:sp>
        <p:sp>
          <p:nvSpPr>
            <p:cNvPr id="14" name="Text Box 14"/>
            <p:cNvSpPr txBox="1">
              <a:spLocks noChangeArrowheads="1"/>
            </p:cNvSpPr>
            <p:nvPr/>
          </p:nvSpPr>
          <p:spPr bwMode="auto">
            <a:xfrm>
              <a:off x="4105" y="1706"/>
              <a:ext cx="93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a:solidFill>
                    <a:srgbClr val="51866E"/>
                  </a:solidFill>
                  <a:sym typeface="Wingdings" panose="05000000000000000000" pitchFamily="2" charset="2"/>
                </a:rPr>
                <a:t>测试费用</a:t>
              </a:r>
            </a:p>
          </p:txBody>
        </p:sp>
        <p:sp>
          <p:nvSpPr>
            <p:cNvPr id="16" name="Text Box 15"/>
            <p:cNvSpPr txBox="1">
              <a:spLocks noChangeArrowheads="1"/>
            </p:cNvSpPr>
            <p:nvPr/>
          </p:nvSpPr>
          <p:spPr bwMode="auto">
            <a:xfrm>
              <a:off x="1519" y="2115"/>
              <a:ext cx="97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a:solidFill>
                    <a:srgbClr val="51866E"/>
                  </a:solidFill>
                  <a:sym typeface="Wingdings" panose="05000000000000000000" pitchFamily="2" charset="2"/>
                </a:rPr>
                <a:t>遗漏缺陷数目</a:t>
              </a:r>
            </a:p>
          </p:txBody>
        </p:sp>
        <p:sp>
          <p:nvSpPr>
            <p:cNvPr id="17" name="Text Box 16"/>
            <p:cNvSpPr txBox="1">
              <a:spLocks noChangeArrowheads="1"/>
            </p:cNvSpPr>
            <p:nvPr/>
          </p:nvSpPr>
          <p:spPr bwMode="auto">
            <a:xfrm>
              <a:off x="2925" y="2160"/>
              <a:ext cx="943"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just" eaLnBrk="1" hangingPunct="1"/>
              <a:r>
                <a:rPr lang="zh-CN" altLang="en-US" b="1" dirty="0">
                  <a:solidFill>
                    <a:srgbClr val="51866E"/>
                  </a:solidFill>
                  <a:sym typeface="Wingdings" panose="05000000000000000000" pitchFamily="2" charset="2"/>
                </a:rPr>
                <a:t>优化测试量</a:t>
              </a:r>
            </a:p>
          </p:txBody>
        </p:sp>
        <p:sp>
          <p:nvSpPr>
            <p:cNvPr id="18" name="Line 17"/>
            <p:cNvSpPr>
              <a:spLocks noChangeShapeType="1"/>
            </p:cNvSpPr>
            <p:nvPr/>
          </p:nvSpPr>
          <p:spPr bwMode="auto">
            <a:xfrm>
              <a:off x="3342" y="2393"/>
              <a:ext cx="0" cy="258"/>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26628" name="Rectangle 3"/>
          <p:cNvSpPr>
            <a:spLocks noGrp="1" noChangeArrowheads="1"/>
          </p:cNvSpPr>
          <p:nvPr>
            <p:ph sz="half" idx="1"/>
          </p:nvPr>
        </p:nvSpPr>
        <p:spPr>
          <a:xfrm>
            <a:off x="755576" y="843558"/>
            <a:ext cx="8181340" cy="3672408"/>
          </a:xfrm>
        </p:spPr>
        <p:txBody>
          <a:bodyPr/>
          <a:lstStyle/>
          <a:p>
            <a:pPr eaLnBrk="1" hangingPunct="1">
              <a:lnSpc>
                <a:spcPts val="3600"/>
              </a:lnSpc>
              <a:spcBef>
                <a:spcPts val="0"/>
              </a:spcBef>
            </a:pPr>
            <a:r>
              <a:rPr lang="zh-CN" altLang="en-US" sz="2400" dirty="0">
                <a:latin typeface="楷体" panose="02010609060101010101" pitchFamily="49" charset="-122"/>
                <a:ea typeface="楷体" panose="02010609060101010101" pitchFamily="49" charset="-122"/>
              </a:rPr>
              <a:t>软件测试工作的认识误区</a:t>
            </a:r>
          </a:p>
          <a:p>
            <a:pPr lvl="1" eaLnBrk="1" hangingPunct="1">
              <a:lnSpc>
                <a:spcPts val="3600"/>
              </a:lnSpc>
              <a:spcBef>
                <a:spcPts val="0"/>
              </a:spcBef>
            </a:pPr>
            <a:r>
              <a:rPr lang="zh-CN" altLang="en-US" sz="2200" dirty="0">
                <a:latin typeface="楷体" panose="02010609060101010101" pitchFamily="49" charset="-122"/>
                <a:ea typeface="楷体" panose="02010609060101010101" pitchFamily="49" charset="-122"/>
              </a:rPr>
              <a:t>如果我们有良好的设计和高水平的程序员，就不需要测试了</a:t>
            </a:r>
          </a:p>
          <a:p>
            <a:pPr lvl="1" eaLnBrk="1" hangingPunct="1">
              <a:lnSpc>
                <a:spcPts val="3600"/>
              </a:lnSpc>
              <a:spcBef>
                <a:spcPts val="0"/>
              </a:spcBef>
            </a:pPr>
            <a:r>
              <a:rPr lang="zh-CN" altLang="en-US" sz="2200" dirty="0">
                <a:latin typeface="楷体" panose="02010609060101010101" pitchFamily="49" charset="-122"/>
                <a:ea typeface="楷体" panose="02010609060101010101" pitchFamily="49" charset="-122"/>
              </a:rPr>
              <a:t>软件测试并不创造任何代码和产品，我们可以不需要测试</a:t>
            </a:r>
          </a:p>
          <a:p>
            <a:pPr lvl="1" eaLnBrk="1" hangingPunct="1">
              <a:lnSpc>
                <a:spcPts val="3600"/>
              </a:lnSpc>
              <a:spcBef>
                <a:spcPts val="0"/>
              </a:spcBef>
            </a:pPr>
            <a:r>
              <a:rPr lang="zh-CN" altLang="en-US" sz="2200" dirty="0">
                <a:latin typeface="楷体" panose="02010609060101010101" pitchFamily="49" charset="-122"/>
                <a:ea typeface="楷体" panose="02010609060101010101" pitchFamily="49" charset="-122"/>
              </a:rPr>
              <a:t>测试等于调试</a:t>
            </a:r>
          </a:p>
          <a:p>
            <a:pPr lvl="1" eaLnBrk="1" hangingPunct="1">
              <a:lnSpc>
                <a:spcPts val="3600"/>
              </a:lnSpc>
              <a:spcBef>
                <a:spcPts val="0"/>
              </a:spcBef>
            </a:pPr>
            <a:r>
              <a:rPr lang="zh-CN" altLang="en-US" sz="2200" dirty="0">
                <a:latin typeface="楷体" panose="02010609060101010101" pitchFamily="49" charset="-122"/>
                <a:ea typeface="楷体" panose="02010609060101010101" pitchFamily="49" charset="-122"/>
              </a:rPr>
              <a:t>软件需求规格说明应详细地包含所有用户需求</a:t>
            </a:r>
          </a:p>
          <a:p>
            <a:pPr lvl="1" eaLnBrk="1" hangingPunct="1">
              <a:lnSpc>
                <a:spcPts val="3600"/>
              </a:lnSpc>
              <a:spcBef>
                <a:spcPts val="0"/>
              </a:spcBef>
            </a:pPr>
            <a:r>
              <a:rPr lang="zh-CN" altLang="en-US" sz="2200" dirty="0">
                <a:latin typeface="楷体" panose="02010609060101010101" pitchFamily="49" charset="-122"/>
                <a:ea typeface="楷体" panose="02010609060101010101" pitchFamily="49" charset="-122"/>
              </a:rPr>
              <a:t>软件测试可以提高软件质量</a:t>
            </a:r>
          </a:p>
          <a:p>
            <a:pPr lvl="1" eaLnBrk="1" hangingPunct="1">
              <a:lnSpc>
                <a:spcPts val="3600"/>
              </a:lnSpc>
              <a:spcBef>
                <a:spcPts val="0"/>
              </a:spcBef>
            </a:pPr>
            <a:r>
              <a:rPr lang="zh-CN" altLang="en-US" sz="2200" dirty="0">
                <a:latin typeface="楷体" panose="02010609060101010101" pitchFamily="49" charset="-122"/>
                <a:ea typeface="楷体" panose="02010609060101010101" pitchFamily="49" charset="-122"/>
              </a:rPr>
              <a:t>测试是没有技术含量的</a:t>
            </a:r>
            <a:endParaRPr lang="en-US" altLang="zh-CN" sz="2200" dirty="0">
              <a:latin typeface="楷体" panose="02010609060101010101" pitchFamily="49" charset="-122"/>
              <a:ea typeface="楷体" panose="02010609060101010101" pitchFamily="49" charset="-122"/>
            </a:endParaRPr>
          </a:p>
          <a:p>
            <a:pPr lvl="1" eaLnBrk="1" hangingPunct="1">
              <a:lnSpc>
                <a:spcPts val="3600"/>
              </a:lnSpc>
              <a:spcBef>
                <a:spcPts val="0"/>
              </a:spcBef>
            </a:pPr>
            <a:r>
              <a:rPr lang="zh-CN" altLang="en-US" sz="2200" dirty="0">
                <a:latin typeface="楷体" panose="02010609060101010101" pitchFamily="49" charset="-122"/>
                <a:ea typeface="楷体" panose="02010609060101010101" pitchFamily="49" charset="-122"/>
              </a:rPr>
              <a:t>软件测试是没有前途的工作，只有程序员才是软件高手</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27652" name="Rectangle 3"/>
          <p:cNvSpPr>
            <a:spLocks noGrp="1" noChangeArrowheads="1"/>
          </p:cNvSpPr>
          <p:nvPr>
            <p:ph sz="half" idx="1"/>
          </p:nvPr>
        </p:nvSpPr>
        <p:spPr>
          <a:xfrm>
            <a:off x="467544" y="771550"/>
            <a:ext cx="7966710" cy="3201035"/>
          </a:xfrm>
        </p:spPr>
        <p:txBody>
          <a:bodyPr/>
          <a:lstStyle/>
          <a:p>
            <a:pPr eaLnBrk="1" hangingPunct="1">
              <a:lnSpc>
                <a:spcPts val="3600"/>
              </a:lnSpc>
              <a:spcBef>
                <a:spcPts val="0"/>
              </a:spcBef>
            </a:pPr>
            <a:r>
              <a:rPr lang="zh-CN" altLang="en-US" sz="2600" dirty="0">
                <a:latin typeface="楷体" panose="02010609060101010101" pitchFamily="49" charset="-122"/>
                <a:ea typeface="楷体" panose="02010609060101010101" pitchFamily="49" charset="-122"/>
              </a:rPr>
              <a:t>软件测试人员具备的素质</a:t>
            </a:r>
            <a:endParaRPr lang="en-US" altLang="zh-CN" sz="2600" dirty="0">
              <a:latin typeface="楷体" panose="02010609060101010101" pitchFamily="49" charset="-122"/>
              <a:ea typeface="楷体" panose="02010609060101010101" pitchFamily="49" charset="-122"/>
            </a:endParaRPr>
          </a:p>
          <a:p>
            <a:pPr lvl="1" eaLnBrk="1" hangingPunct="1">
              <a:lnSpc>
                <a:spcPts val="3600"/>
              </a:lnSpc>
              <a:spcBef>
                <a:spcPts val="0"/>
              </a:spcBef>
            </a:pPr>
            <a:r>
              <a:rPr lang="zh-CN" altLang="en-US" sz="2400" dirty="0">
                <a:latin typeface="楷体" panose="02010609060101010101" pitchFamily="49" charset="-122"/>
                <a:ea typeface="楷体" panose="02010609060101010101" pitchFamily="49" charset="-122"/>
              </a:rPr>
              <a:t>对软件测试工作有正确的认识</a:t>
            </a:r>
            <a:endParaRPr lang="en-US" altLang="zh-CN" sz="2400" dirty="0">
              <a:latin typeface="楷体" panose="02010609060101010101" pitchFamily="49" charset="-122"/>
              <a:ea typeface="楷体" panose="02010609060101010101" pitchFamily="49" charset="-122"/>
            </a:endParaRPr>
          </a:p>
          <a:p>
            <a:pPr lvl="1" eaLnBrk="1" hangingPunct="1">
              <a:lnSpc>
                <a:spcPts val="3600"/>
              </a:lnSpc>
              <a:spcBef>
                <a:spcPts val="0"/>
              </a:spcBef>
            </a:pPr>
            <a:r>
              <a:rPr lang="zh-CN" altLang="en-US" sz="2400" dirty="0">
                <a:latin typeface="楷体" panose="02010609060101010101" pitchFamily="49" charset="-122"/>
                <a:ea typeface="楷体" panose="02010609060101010101" pitchFamily="49" charset="-122"/>
              </a:rPr>
              <a:t>具有很强的沟通能力、外交能力和</a:t>
            </a:r>
            <a:r>
              <a:rPr lang="zh-CN" altLang="en-US" sz="2400" dirty="0">
                <a:latin typeface="楷体" panose="02010609060101010101" pitchFamily="49" charset="-122"/>
                <a:ea typeface="楷体" panose="02010609060101010101" pitchFamily="49" charset="-122"/>
              </a:rPr>
              <a:t>学习</a:t>
            </a:r>
            <a:r>
              <a:rPr lang="zh-CN" altLang="en-US" sz="2400" dirty="0">
                <a:latin typeface="楷体" panose="02010609060101010101" pitchFamily="49" charset="-122"/>
                <a:ea typeface="楷体" panose="02010609060101010101" pitchFamily="49" charset="-122"/>
              </a:rPr>
              <a:t>能力</a:t>
            </a:r>
            <a:endParaRPr lang="en-US" altLang="zh-CN" sz="2400" dirty="0">
              <a:latin typeface="楷体" panose="02010609060101010101" pitchFamily="49" charset="-122"/>
              <a:ea typeface="楷体" panose="02010609060101010101" pitchFamily="49" charset="-122"/>
            </a:endParaRPr>
          </a:p>
          <a:p>
            <a:pPr lvl="1" eaLnBrk="1" hangingPunct="1">
              <a:lnSpc>
                <a:spcPts val="3600"/>
              </a:lnSpc>
              <a:spcBef>
                <a:spcPts val="0"/>
              </a:spcBef>
            </a:pPr>
            <a:r>
              <a:rPr lang="zh-CN" altLang="en-US" sz="2400" dirty="0">
                <a:latin typeface="楷体" panose="02010609060101010101" pitchFamily="49" charset="-122"/>
                <a:ea typeface="楷体" panose="02010609060101010101" pitchFamily="49" charset="-122"/>
              </a:rPr>
              <a:t>掌握比较全面的技术</a:t>
            </a:r>
            <a:endParaRPr lang="en-US" altLang="zh-CN" sz="2400" dirty="0">
              <a:latin typeface="楷体" panose="02010609060101010101" pitchFamily="49" charset="-122"/>
              <a:ea typeface="楷体" panose="02010609060101010101" pitchFamily="49" charset="-122"/>
            </a:endParaRPr>
          </a:p>
          <a:p>
            <a:pPr lvl="1" eaLnBrk="1" hangingPunct="1">
              <a:lnSpc>
                <a:spcPts val="3600"/>
              </a:lnSpc>
              <a:spcBef>
                <a:spcPts val="0"/>
              </a:spcBef>
            </a:pPr>
            <a:r>
              <a:rPr lang="zh-CN" altLang="en-US" sz="2400" dirty="0">
                <a:latin typeface="楷体" panose="02010609060101010101" pitchFamily="49" charset="-122"/>
                <a:ea typeface="楷体" panose="02010609060101010101" pitchFamily="49" charset="-122"/>
              </a:rPr>
              <a:t>测试中要做到“五心”（专心、细心、耐心、责任心和自信心）</a:t>
            </a:r>
            <a:endParaRPr lang="en-US" altLang="zh-CN" sz="2400" dirty="0">
              <a:latin typeface="楷体" panose="02010609060101010101" pitchFamily="49" charset="-122"/>
              <a:ea typeface="楷体" panose="02010609060101010101" pitchFamily="49" charset="-122"/>
            </a:endParaRPr>
          </a:p>
          <a:p>
            <a:pPr lvl="1" eaLnBrk="1" hangingPunct="1">
              <a:lnSpc>
                <a:spcPts val="3600"/>
              </a:lnSpc>
              <a:spcBef>
                <a:spcPts val="0"/>
              </a:spcBef>
            </a:pPr>
            <a:r>
              <a:rPr lang="zh-CN" altLang="en-US" sz="2400" dirty="0">
                <a:latin typeface="楷体" panose="02010609060101010101" pitchFamily="49" charset="-122"/>
                <a:ea typeface="楷体" panose="02010609060101010101" pitchFamily="49" charset="-122"/>
              </a:rPr>
              <a:t>要有很强的记忆力，怀疑精神和洞察力</a:t>
            </a:r>
            <a:endParaRPr lang="en-US" altLang="zh-CN" sz="2400" dirty="0">
              <a:latin typeface="楷体" panose="02010609060101010101" pitchFamily="49" charset="-122"/>
              <a:ea typeface="楷体" panose="02010609060101010101" pitchFamily="49" charset="-122"/>
            </a:endParaRPr>
          </a:p>
          <a:p>
            <a:pPr lvl="1" eaLnBrk="1" hangingPunct="1">
              <a:lnSpc>
                <a:spcPts val="3600"/>
              </a:lnSpc>
              <a:spcBef>
                <a:spcPts val="0"/>
              </a:spcBef>
            </a:pPr>
            <a:r>
              <a:rPr lang="zh-CN" altLang="en-US" sz="2400" dirty="0">
                <a:latin typeface="楷体" panose="02010609060101010101" pitchFamily="49" charset="-122"/>
                <a:ea typeface="楷体" panose="02010609060101010101" pitchFamily="49" charset="-122"/>
              </a:rPr>
              <a:t>具有探索、创新和挑战精神，努力追求完美</a:t>
            </a:r>
            <a:endParaRPr lang="en-US" altLang="zh-CN" sz="2400"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28676" name="Rectangle 3"/>
          <p:cNvSpPr>
            <a:spLocks noGrp="1" noChangeArrowheads="1"/>
          </p:cNvSpPr>
          <p:nvPr>
            <p:ph sz="half" idx="1"/>
          </p:nvPr>
        </p:nvSpPr>
        <p:spPr>
          <a:xfrm>
            <a:off x="611560" y="915566"/>
            <a:ext cx="8280920" cy="3201035"/>
          </a:xfrm>
        </p:spPr>
        <p:txBody>
          <a:bodyPr/>
          <a:lstStyle/>
          <a:p>
            <a:pPr eaLnBrk="1" hangingPunct="1">
              <a:lnSpc>
                <a:spcPts val="3500"/>
              </a:lnSpc>
              <a:spcBef>
                <a:spcPts val="0"/>
              </a:spcBef>
            </a:pPr>
            <a:r>
              <a:rPr lang="zh-CN" altLang="en-US" sz="2600" dirty="0">
                <a:latin typeface="楷体" panose="02010609060101010101" pitchFamily="49" charset="-122"/>
                <a:ea typeface="楷体" panose="02010609060101010101" pitchFamily="49" charset="-122"/>
              </a:rPr>
              <a:t>软件测试分类</a:t>
            </a:r>
            <a:endParaRPr lang="en-US" altLang="zh-CN" sz="2600" dirty="0">
              <a:latin typeface="楷体" panose="02010609060101010101" pitchFamily="49" charset="-122"/>
              <a:ea typeface="楷体" panose="02010609060101010101" pitchFamily="49" charset="-122"/>
            </a:endParaRPr>
          </a:p>
          <a:p>
            <a:pPr lvl="1" eaLnBrk="1" hangingPunct="1">
              <a:lnSpc>
                <a:spcPts val="3500"/>
              </a:lnSpc>
              <a:spcBef>
                <a:spcPts val="0"/>
              </a:spcBef>
            </a:pPr>
            <a:r>
              <a:rPr lang="zh-CN" altLang="en-US" sz="2400" dirty="0">
                <a:latin typeface="楷体" panose="02010609060101010101" pitchFamily="49" charset="-122"/>
                <a:ea typeface="楷体" panose="02010609060101010101" pitchFamily="49" charset="-122"/>
              </a:rPr>
              <a:t>从是否运行被测程序：静态测试和动态测试</a:t>
            </a:r>
            <a:endParaRPr lang="en-US" altLang="zh-CN" sz="2400" dirty="0">
              <a:latin typeface="楷体" panose="02010609060101010101" pitchFamily="49" charset="-122"/>
              <a:ea typeface="楷体" panose="02010609060101010101" pitchFamily="49" charset="-122"/>
            </a:endParaRPr>
          </a:p>
          <a:p>
            <a:pPr lvl="1" eaLnBrk="1" hangingPunct="1">
              <a:lnSpc>
                <a:spcPts val="3500"/>
              </a:lnSpc>
              <a:spcBef>
                <a:spcPts val="0"/>
              </a:spcBef>
            </a:pPr>
            <a:r>
              <a:rPr lang="zh-CN" altLang="en-US" sz="2400" dirty="0">
                <a:latin typeface="楷体" panose="02010609060101010101" pitchFamily="49" charset="-122"/>
                <a:ea typeface="楷体" panose="02010609060101010101" pitchFamily="49" charset="-122"/>
              </a:rPr>
              <a:t>从是否关心内部结构：黑盒测试，白盒测试，灰盒测试</a:t>
            </a:r>
            <a:endParaRPr lang="en-US" altLang="zh-CN" sz="2400" dirty="0">
              <a:latin typeface="楷体" panose="02010609060101010101" pitchFamily="49" charset="-122"/>
              <a:ea typeface="楷体" panose="02010609060101010101" pitchFamily="49" charset="-122"/>
            </a:endParaRPr>
          </a:p>
          <a:p>
            <a:pPr lvl="1" eaLnBrk="1" hangingPunct="1">
              <a:lnSpc>
                <a:spcPts val="3500"/>
              </a:lnSpc>
              <a:spcBef>
                <a:spcPts val="0"/>
              </a:spcBef>
            </a:pPr>
            <a:r>
              <a:rPr lang="zh-CN" altLang="en-US" sz="2400" dirty="0">
                <a:latin typeface="楷体" panose="02010609060101010101" pitchFamily="49" charset="-122"/>
                <a:ea typeface="楷体" panose="02010609060101010101" pitchFamily="49" charset="-122"/>
              </a:rPr>
              <a:t>从软件开发的过程的角度：单元测试，集成测试，系统测试，验收测试</a:t>
            </a:r>
            <a:endParaRPr lang="en-US" altLang="zh-CN" sz="2400" dirty="0">
              <a:latin typeface="楷体" panose="02010609060101010101" pitchFamily="49" charset="-122"/>
              <a:ea typeface="楷体" panose="02010609060101010101" pitchFamily="49" charset="-122"/>
            </a:endParaRPr>
          </a:p>
          <a:p>
            <a:pPr lvl="1" eaLnBrk="1" hangingPunct="1">
              <a:lnSpc>
                <a:spcPts val="3500"/>
              </a:lnSpc>
              <a:spcBef>
                <a:spcPts val="0"/>
              </a:spcBef>
            </a:pPr>
            <a:r>
              <a:rPr lang="zh-CN" altLang="en-US" sz="2400" dirty="0">
                <a:latin typeface="楷体" panose="02010609060101010101" pitchFamily="49" charset="-122"/>
                <a:ea typeface="楷体" panose="02010609060101010101" pitchFamily="49" charset="-122"/>
              </a:rPr>
              <a:t>从执行时是否需要人工干预：人工测试和自动化测试</a:t>
            </a:r>
            <a:endParaRPr lang="en-US" altLang="zh-CN" sz="2400" dirty="0">
              <a:latin typeface="楷体" panose="02010609060101010101" pitchFamily="49" charset="-122"/>
              <a:ea typeface="楷体" panose="02010609060101010101" pitchFamily="49" charset="-122"/>
            </a:endParaRPr>
          </a:p>
          <a:p>
            <a:pPr lvl="1" eaLnBrk="1" hangingPunct="1">
              <a:lnSpc>
                <a:spcPts val="3500"/>
              </a:lnSpc>
              <a:spcBef>
                <a:spcPts val="0"/>
              </a:spcBef>
            </a:pPr>
            <a:r>
              <a:rPr lang="zh-CN" altLang="en-US" sz="2400" dirty="0">
                <a:latin typeface="楷体" panose="02010609060101010101" pitchFamily="49" charset="-122"/>
                <a:ea typeface="楷体" panose="02010609060101010101" pitchFamily="49" charset="-122"/>
              </a:rPr>
              <a:t>从测试实施组织的角度划分：开发方测试，用户测试，第三方测试</a:t>
            </a:r>
            <a:endParaRPr lang="en-US" altLang="zh-CN" sz="2400"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539552" y="51470"/>
            <a:ext cx="7885757" cy="686926"/>
          </a:xfrm>
        </p:spPr>
        <p:txBody>
          <a:bodyPr/>
          <a:lstStyle/>
          <a:p>
            <a:r>
              <a:rPr lang="en-US" altLang="zh-CN" sz="3600" dirty="0">
                <a:latin typeface="楷体" panose="02010609060101010101" pitchFamily="49" charset="-122"/>
                <a:ea typeface="楷体" panose="02010609060101010101" pitchFamily="49" charset="-122"/>
              </a:rPr>
              <a:t>1.3 </a:t>
            </a:r>
            <a:r>
              <a:rPr lang="zh-CN" sz="3600" dirty="0">
                <a:latin typeface="楷体" panose="02010609060101010101" pitchFamily="49" charset="-122"/>
                <a:ea typeface="楷体" panose="02010609060101010101" pitchFamily="49" charset="-122"/>
              </a:rPr>
              <a:t>软件缺陷的概念</a:t>
            </a:r>
          </a:p>
        </p:txBody>
      </p:sp>
      <p:sp>
        <p:nvSpPr>
          <p:cNvPr id="2" name="内容占位符 1"/>
          <p:cNvSpPr>
            <a:spLocks noGrp="1"/>
          </p:cNvSpPr>
          <p:nvPr>
            <p:ph sz="half" idx="1"/>
          </p:nvPr>
        </p:nvSpPr>
        <p:spPr>
          <a:xfrm>
            <a:off x="567056" y="1314451"/>
            <a:ext cx="4008755" cy="3201035"/>
          </a:xfrm>
        </p:spPr>
        <p:txBody>
          <a:bodyPr/>
          <a:lstStyle/>
          <a:p>
            <a:r>
              <a:rPr lang="zh-CN" altLang="en-US" sz="2400" dirty="0">
                <a:latin typeface="楷体" panose="02010609060101010101" pitchFamily="49" charset="-122"/>
                <a:ea typeface="楷体" panose="02010609060101010101" pitchFamily="49" charset="-122"/>
                <a:sym typeface="+mn-ea"/>
              </a:rPr>
              <a:t>第一</a:t>
            </a:r>
            <a:r>
              <a:rPr lang="zh-CN" altLang="en-US" sz="2400" dirty="0">
                <a:latin typeface="楷体" panose="02010609060101010101" pitchFamily="49" charset="-122"/>
                <a:ea typeface="楷体" panose="02010609060101010101" pitchFamily="49" charset="-122"/>
                <a:sym typeface="+mn-ea"/>
              </a:rPr>
              <a:t>个</a:t>
            </a:r>
            <a:r>
              <a:rPr lang="en-US" altLang="zh-CN" sz="2400" dirty="0">
                <a:latin typeface="楷体" panose="02010609060101010101" pitchFamily="49" charset="-122"/>
                <a:ea typeface="楷体" panose="02010609060101010101" pitchFamily="49" charset="-122"/>
                <a:sym typeface="+mn-ea"/>
              </a:rPr>
              <a:t>BUG</a:t>
            </a:r>
            <a:r>
              <a:rPr lang="zh-CN" altLang="en-US" sz="2400" dirty="0">
                <a:latin typeface="楷体" panose="02010609060101010101" pitchFamily="49" charset="-122"/>
                <a:ea typeface="楷体" panose="02010609060101010101" pitchFamily="49" charset="-122"/>
                <a:sym typeface="+mn-ea"/>
              </a:rPr>
              <a:t>日志记录</a:t>
            </a:r>
            <a:endParaRPr lang="zh-CN" altLang="en-US" sz="2400" dirty="0">
              <a:latin typeface="楷体" panose="02010609060101010101" pitchFamily="49" charset="-122"/>
              <a:ea typeface="楷体" panose="02010609060101010101" pitchFamily="49" charset="-122"/>
            </a:endParaRPr>
          </a:p>
          <a:p>
            <a:endParaRPr lang="zh-CN" altLang="en-US" sz="2400" dirty="0"/>
          </a:p>
        </p:txBody>
      </p:sp>
      <p:pic>
        <p:nvPicPr>
          <p:cNvPr id="1026" name="Picture 2" descr="C:\Users\pc\Desktop\timg.jpg"/>
          <p:cNvPicPr>
            <a:picLocks noChangeAspect="1" noChangeArrowheads="1"/>
          </p:cNvPicPr>
          <p:nvPr/>
        </p:nvPicPr>
        <p:blipFill>
          <a:blip r:embed="rId2"/>
          <a:srcRect/>
          <a:stretch>
            <a:fillRect/>
          </a:stretch>
        </p:blipFill>
        <p:spPr bwMode="auto">
          <a:xfrm>
            <a:off x="4572000" y="1059582"/>
            <a:ext cx="4306053" cy="3318138"/>
          </a:xfrm>
          <a:prstGeom prst="rect">
            <a:avLst/>
          </a:prstGeom>
          <a:noFill/>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707905" y="1563639"/>
            <a:ext cx="3096344" cy="576064"/>
          </a:xfrm>
        </p:spPr>
        <p:txBody>
          <a:bodyPr/>
          <a:lstStyle/>
          <a:p>
            <a:pPr marL="0" indent="0">
              <a:buNone/>
            </a:pPr>
            <a:r>
              <a:rPr lang="en-US" altLang="zh-CN" dirty="0"/>
              <a:t>Grace </a:t>
            </a:r>
            <a:r>
              <a:rPr lang="en-US" altLang="zh-CN" dirty="0" smtClean="0"/>
              <a:t>Hopper</a:t>
            </a:r>
            <a:endParaRPr lang="zh-CN" altLang="en-US" dirty="0"/>
          </a:p>
        </p:txBody>
      </p:sp>
      <p:pic>
        <p:nvPicPr>
          <p:cNvPr id="44034" name="Picture 2" descr="https://gss3.bdstatic.com/7Po3dSag_xI4khGkpoWK1HF6hhy/baike/w%3D268%3Bg%3D0/sign=d809df0f271f95caa6f595b0f12c1803/91529822720e0cf398c9948a0846f21fbe09aa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059583"/>
            <a:ext cx="2376264" cy="357821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9552" y="125221"/>
            <a:ext cx="4357279" cy="646329"/>
          </a:xfrm>
          <a:prstGeom prst="rect">
            <a:avLst/>
          </a:prstGeom>
        </p:spPr>
        <p:txBody>
          <a:bodyPr wrap="none" lIns="91438" tIns="45719" rIns="91438" bIns="45719">
            <a:spAutoFit/>
          </a:bodyPr>
          <a:lstStyle/>
          <a:p>
            <a:r>
              <a:rPr lang="en-US" altLang="zh-CN" sz="3600" b="1" dirty="0">
                <a:solidFill>
                  <a:schemeClr val="tx2"/>
                </a:solidFill>
                <a:latin typeface="楷体" panose="02010609060101010101" pitchFamily="49" charset="-122"/>
                <a:ea typeface="楷体" panose="02010609060101010101" pitchFamily="49" charset="-122"/>
                <a:cs typeface="+mj-cs"/>
              </a:rPr>
              <a:t>1.2 </a:t>
            </a:r>
            <a:r>
              <a:rPr lang="zh-CN" altLang="zh-CN" sz="3600" b="1" dirty="0">
                <a:solidFill>
                  <a:schemeClr val="tx2"/>
                </a:solidFill>
                <a:latin typeface="楷体" panose="02010609060101010101" pitchFamily="49" charset="-122"/>
                <a:ea typeface="楷体" panose="02010609060101010101" pitchFamily="49" charset="-122"/>
                <a:cs typeface="+mj-cs"/>
              </a:rPr>
              <a:t>软件测试的概念</a:t>
            </a:r>
            <a:endParaRPr lang="zh-CN" altLang="en-US" sz="3600" b="1" dirty="0">
              <a:solidFill>
                <a:schemeClr val="tx2"/>
              </a:solidFill>
              <a:latin typeface="楷体" panose="02010609060101010101" pitchFamily="49" charset="-122"/>
              <a:ea typeface="楷体" panose="02010609060101010101" pitchFamily="49" charset="-122"/>
              <a:cs typeface="+mj-cs"/>
            </a:endParaRPr>
          </a:p>
        </p:txBody>
      </p:sp>
    </p:spTree>
    <p:extLst>
      <p:ext uri="{BB962C8B-B14F-4D97-AF65-F5344CB8AC3E}">
        <p14:creationId xmlns:p14="http://schemas.microsoft.com/office/powerpoint/2010/main" val="94383471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4034"/>
                                        </p:tgtEl>
                                        <p:attrNameLst>
                                          <p:attrName>style.visibility</p:attrName>
                                        </p:attrNameLst>
                                      </p:cBhvr>
                                      <p:to>
                                        <p:strVal val="visible"/>
                                      </p:to>
                                    </p:set>
                                    <p:animEffect transition="in" filter="wheel(1)">
                                      <p:cBhvr>
                                        <p:cTn id="14" dur="2000"/>
                                        <p:tgtEl>
                                          <p:spTgt spid="44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altLang="zh-CN" sz="3600" kern="1200" dirty="0">
                <a:latin typeface="楷体" panose="02010609060101010101" pitchFamily="49" charset="-122"/>
                <a:ea typeface="楷体" panose="02010609060101010101" pitchFamily="49" charset="-122"/>
              </a:rPr>
              <a:t>软件缺陷的概念</a:t>
            </a:r>
            <a:endParaRPr lang="zh-CN" altLang="en-US" sz="3600" kern="1200" dirty="0">
              <a:latin typeface="楷体" panose="02010609060101010101" pitchFamily="49" charset="-122"/>
              <a:ea typeface="楷体" panose="02010609060101010101" pitchFamily="49" charset="-122"/>
            </a:endParaRPr>
          </a:p>
        </p:txBody>
      </p:sp>
      <p:pic>
        <p:nvPicPr>
          <p:cNvPr id="45058" name="Picture 2" descr="https://gss3.bdstatic.com/7Po3dSag_xI4khGkpoWK1HF6hhy/baike/w%3D268%3Bg%3D0/sign=6886709b0846f21fc9345955ce1f0c5d/c9fcc3cec3fdfc032d09ddd8d63f8794a4c226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976784"/>
            <a:ext cx="3456384" cy="3456384"/>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格蕾丝·霍柏博士"/>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99" y="1060053"/>
            <a:ext cx="3478780" cy="338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96899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p:cTn id="7" dur="1000" fill="hold"/>
                                        <p:tgtEl>
                                          <p:spTgt spid="45060"/>
                                        </p:tgtEl>
                                        <p:attrNameLst>
                                          <p:attrName>ppt_w</p:attrName>
                                        </p:attrNameLst>
                                      </p:cBhvr>
                                      <p:tavLst>
                                        <p:tav tm="0">
                                          <p:val>
                                            <p:fltVal val="0"/>
                                          </p:val>
                                        </p:tav>
                                        <p:tav tm="100000">
                                          <p:val>
                                            <p:strVal val="#ppt_w"/>
                                          </p:val>
                                        </p:tav>
                                      </p:tavLst>
                                    </p:anim>
                                    <p:anim calcmode="lin" valueType="num">
                                      <p:cBhvr>
                                        <p:cTn id="8" dur="1000" fill="hold"/>
                                        <p:tgtEl>
                                          <p:spTgt spid="45060"/>
                                        </p:tgtEl>
                                        <p:attrNameLst>
                                          <p:attrName>ppt_h</p:attrName>
                                        </p:attrNameLst>
                                      </p:cBhvr>
                                      <p:tavLst>
                                        <p:tav tm="0">
                                          <p:val>
                                            <p:fltVal val="0"/>
                                          </p:val>
                                        </p:tav>
                                        <p:tav tm="100000">
                                          <p:val>
                                            <p:strVal val="#ppt_h"/>
                                          </p:val>
                                        </p:tav>
                                      </p:tavLst>
                                    </p:anim>
                                    <p:anim calcmode="lin" valueType="num">
                                      <p:cBhvr>
                                        <p:cTn id="9" dur="1000" fill="hold"/>
                                        <p:tgtEl>
                                          <p:spTgt spid="45060"/>
                                        </p:tgtEl>
                                        <p:attrNameLst>
                                          <p:attrName>style.rotation</p:attrName>
                                        </p:attrNameLst>
                                      </p:cBhvr>
                                      <p:tavLst>
                                        <p:tav tm="0">
                                          <p:val>
                                            <p:fltVal val="90"/>
                                          </p:val>
                                        </p:tav>
                                        <p:tav tm="100000">
                                          <p:val>
                                            <p:fltVal val="0"/>
                                          </p:val>
                                        </p:tav>
                                      </p:tavLst>
                                    </p:anim>
                                    <p:animEffect transition="in" filter="fade">
                                      <p:cBhvr>
                                        <p:cTn id="10" dur="10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altLang="zh-CN" sz="3600" kern="1200" dirty="0">
                <a:latin typeface="楷体" panose="02010609060101010101" pitchFamily="49" charset="-122"/>
                <a:ea typeface="楷体" panose="02010609060101010101" pitchFamily="49" charset="-122"/>
              </a:rPr>
              <a:t>软件缺陷的概念</a:t>
            </a:r>
            <a:endParaRPr lang="zh-CN" sz="3600" kern="1200" dirty="0">
              <a:latin typeface="楷体" panose="02010609060101010101" pitchFamily="49" charset="-122"/>
              <a:ea typeface="楷体" panose="02010609060101010101" pitchFamily="49" charset="-122"/>
            </a:endParaRPr>
          </a:p>
        </p:txBody>
      </p:sp>
      <p:sp>
        <p:nvSpPr>
          <p:cNvPr id="3" name="内容占位符 2"/>
          <p:cNvSpPr>
            <a:spLocks noGrp="1"/>
          </p:cNvSpPr>
          <p:nvPr>
            <p:ph sz="half" idx="1"/>
          </p:nvPr>
        </p:nvSpPr>
        <p:spPr>
          <a:xfrm>
            <a:off x="262246" y="1059582"/>
            <a:ext cx="7966710" cy="3201035"/>
          </a:xfrm>
        </p:spPr>
        <p:txBody>
          <a:bodyPr>
            <a:normAutofit lnSpcReduction="10000"/>
          </a:bodyPr>
          <a:lstStyle/>
          <a:p>
            <a:pPr lvl="1" eaLnBrk="1" hangingPunct="1">
              <a:buFont typeface="Wingdings" panose="05000000000000000000" pitchFamily="2" charset="2"/>
              <a:buChar char="Ø"/>
              <a:defRPr/>
            </a:pPr>
            <a:r>
              <a:rPr lang="zh-CN" altLang="en-US" b="1" dirty="0">
                <a:latin typeface="楷体" panose="02010609060101010101" pitchFamily="49" charset="-122"/>
                <a:ea typeface="楷体" panose="02010609060101010101" pitchFamily="49" charset="-122"/>
              </a:rPr>
              <a:t>狮子王游戏</a:t>
            </a:r>
            <a:endParaRPr lang="en-US" altLang="zh-CN" b="1" dirty="0">
              <a:latin typeface="楷体" panose="02010609060101010101" pitchFamily="49" charset="-122"/>
              <a:ea typeface="楷体" panose="02010609060101010101" pitchFamily="49" charset="-122"/>
            </a:endParaRPr>
          </a:p>
          <a:p>
            <a:pPr lvl="1" eaLnBrk="1" hangingPunct="1">
              <a:buFont typeface="Wingdings" panose="05000000000000000000" pitchFamily="2" charset="2"/>
              <a:buChar char="Ø"/>
              <a:defRPr/>
            </a:pPr>
            <a:r>
              <a:rPr lang="zh-CN" altLang="en-US" b="1" dirty="0">
                <a:latin typeface="楷体" panose="02010609060101010101" pitchFamily="49" charset="-122"/>
                <a:ea typeface="楷体" panose="02010609060101010101" pitchFamily="49" charset="-122"/>
              </a:rPr>
              <a:t>千年虫问题</a:t>
            </a:r>
            <a:endParaRPr lang="en-US" altLang="zh-CN" b="1" dirty="0">
              <a:latin typeface="楷体" panose="02010609060101010101" pitchFamily="49" charset="-122"/>
              <a:ea typeface="楷体" panose="02010609060101010101" pitchFamily="49" charset="-122"/>
            </a:endParaRPr>
          </a:p>
          <a:p>
            <a:pPr lvl="1" eaLnBrk="1" hangingPunct="1">
              <a:buFont typeface="Wingdings" panose="05000000000000000000" pitchFamily="2" charset="2"/>
              <a:buChar char="Ø"/>
              <a:defRPr/>
            </a:pPr>
            <a:r>
              <a:rPr lang="zh-CN" altLang="en-US" b="1" dirty="0">
                <a:latin typeface="楷体" panose="02010609060101010101" pitchFamily="49" charset="-122"/>
                <a:ea typeface="楷体" panose="02010609060101010101" pitchFamily="49" charset="-122"/>
              </a:rPr>
              <a:t>英特尔奔腾浮点除法</a:t>
            </a:r>
            <a:r>
              <a:rPr lang="zh-CN" altLang="en-US" b="1" dirty="0" smtClean="0">
                <a:latin typeface="楷体" panose="02010609060101010101" pitchFamily="49" charset="-122"/>
                <a:ea typeface="楷体" panose="02010609060101010101" pitchFamily="49" charset="-122"/>
              </a:rPr>
              <a:t>缺陷</a:t>
            </a:r>
            <a:endParaRPr lang="en-US" altLang="zh-CN" b="1" dirty="0" smtClean="0">
              <a:latin typeface="楷体" panose="02010609060101010101" pitchFamily="49" charset="-122"/>
              <a:ea typeface="楷体" panose="02010609060101010101" pitchFamily="49" charset="-122"/>
            </a:endParaRPr>
          </a:p>
          <a:p>
            <a:pPr marL="353616" lvl="1" indent="0" eaLnBrk="1" hangingPunct="1">
              <a:buNone/>
              <a:defRPr/>
            </a:pPr>
            <a:r>
              <a:rPr lang="en-US" altLang="zh-CN" b="1" dirty="0" smtClean="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4195835/3145727</a:t>
            </a:r>
            <a:r>
              <a:rPr lang="en-US" altLang="zh-CN" b="1" dirty="0" smtClean="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3145727-4195835</a:t>
            </a:r>
          </a:p>
          <a:p>
            <a:pPr lvl="1" eaLnBrk="1" hangingPunct="1">
              <a:buFont typeface="Wingdings" panose="05000000000000000000" pitchFamily="2" charset="2"/>
              <a:buChar char="Ø"/>
              <a:defRPr/>
            </a:pPr>
            <a:r>
              <a:rPr lang="zh-CN" altLang="en-US" b="1" dirty="0">
                <a:latin typeface="楷体" panose="02010609060101010101" pitchFamily="49" charset="-122"/>
                <a:ea typeface="楷体" panose="02010609060101010101" pitchFamily="49" charset="-122"/>
              </a:rPr>
              <a:t>美国爱国者导弹系统</a:t>
            </a:r>
            <a:endParaRPr lang="en-US" altLang="zh-CN" b="1" dirty="0">
              <a:latin typeface="楷体" panose="02010609060101010101" pitchFamily="49" charset="-122"/>
              <a:ea typeface="楷体" panose="02010609060101010101" pitchFamily="49" charset="-122"/>
            </a:endParaRPr>
          </a:p>
          <a:p>
            <a:pPr lvl="1" eaLnBrk="1" hangingPunct="1"/>
            <a:endParaRPr lang="zh-CN" altLang="en-US" b="1" dirty="0"/>
          </a:p>
        </p:txBody>
      </p:sp>
      <p:pic>
        <p:nvPicPr>
          <p:cNvPr id="5" name="图片 4"/>
          <p:cNvPicPr>
            <a:picLocks noChangeAspect="1"/>
          </p:cNvPicPr>
          <p:nvPr/>
        </p:nvPicPr>
        <p:blipFill>
          <a:blip r:embed="rId3"/>
          <a:stretch>
            <a:fillRect/>
          </a:stretch>
        </p:blipFill>
        <p:spPr>
          <a:xfrm>
            <a:off x="5220072" y="2067694"/>
            <a:ext cx="3712210" cy="2694940"/>
          </a:xfrm>
          <a:prstGeom prst="rect">
            <a:avLst/>
          </a:prstGeom>
        </p:spPr>
      </p:pic>
      <p:sp>
        <p:nvSpPr>
          <p:cNvPr id="6" name="AutoShape 4" descr="http://img3.winxuancdn.com/1587/11291587_9.jpg"/>
          <p:cNvSpPr>
            <a:spLocks noChangeAspect="1" noChangeArrowheads="1"/>
          </p:cNvSpPr>
          <p:nvPr/>
        </p:nvSpPr>
        <p:spPr bwMode="auto">
          <a:xfrm>
            <a:off x="1229926" y="-108366"/>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9" tIns="34295" rIns="68589" bIns="34295" numCol="1" anchor="t" anchorCtr="0" compatLnSpc="1"/>
          <a:lstStyle/>
          <a:p>
            <a:endParaRPr lang="zh-CN" altLang="en-US" sz="100"/>
          </a:p>
        </p:txBody>
      </p:sp>
      <p:sp>
        <p:nvSpPr>
          <p:cNvPr id="7" name="AutoShape 4" descr="http://img3.winxuancdn.com/1587/11291587_9.jpg"/>
          <p:cNvSpPr>
            <a:spLocks noChangeAspect="1" noChangeArrowheads="1"/>
          </p:cNvSpPr>
          <p:nvPr/>
        </p:nvSpPr>
        <p:spPr bwMode="auto">
          <a:xfrm>
            <a:off x="1315666" y="5955"/>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9" tIns="34295" rIns="68589" bIns="34295" numCol="1" anchor="t" anchorCtr="0" compatLnSpc="1"/>
          <a:lstStyle/>
          <a:p>
            <a:endParaRPr lang="zh-CN" altLang="en-US" sz="100"/>
          </a:p>
        </p:txBody>
      </p:sp>
      <p:sp>
        <p:nvSpPr>
          <p:cNvPr id="8" name="AutoShape 4" descr="http://img3.winxuancdn.com/1587/11291587_9.jpg"/>
          <p:cNvSpPr>
            <a:spLocks noChangeAspect="1" noChangeArrowheads="1"/>
          </p:cNvSpPr>
          <p:nvPr/>
        </p:nvSpPr>
        <p:spPr bwMode="auto">
          <a:xfrm>
            <a:off x="1401406" y="120276"/>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9" tIns="34295" rIns="68589" bIns="34295" numCol="1" anchor="t" anchorCtr="0" compatLnSpc="1"/>
          <a:lstStyle/>
          <a:p>
            <a:endParaRPr lang="zh-CN" altLang="en-US" sz="100"/>
          </a:p>
        </p:txBody>
      </p:sp>
      <p:pic>
        <p:nvPicPr>
          <p:cNvPr id="9" name="图片 8"/>
          <p:cNvPicPr>
            <a:picLocks noChangeAspect="1"/>
          </p:cNvPicPr>
          <p:nvPr/>
        </p:nvPicPr>
        <p:blipFill>
          <a:blip r:embed="rId4"/>
          <a:stretch>
            <a:fillRect/>
          </a:stretch>
        </p:blipFill>
        <p:spPr>
          <a:xfrm>
            <a:off x="6076950" y="120276"/>
            <a:ext cx="2230120" cy="2099310"/>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sz="3600" kern="1200" dirty="0">
                <a:latin typeface="楷体" panose="02010609060101010101" pitchFamily="49" charset="-122"/>
                <a:ea typeface="楷体" panose="02010609060101010101" pitchFamily="49" charset="-122"/>
              </a:rPr>
              <a:t>软件缺陷的概念</a:t>
            </a:r>
          </a:p>
        </p:txBody>
      </p:sp>
      <p:sp>
        <p:nvSpPr>
          <p:cNvPr id="3" name="内容占位符 2"/>
          <p:cNvSpPr>
            <a:spLocks noGrp="1"/>
          </p:cNvSpPr>
          <p:nvPr>
            <p:ph sz="half" idx="1"/>
          </p:nvPr>
        </p:nvSpPr>
        <p:spPr>
          <a:xfrm>
            <a:off x="539552" y="835998"/>
            <a:ext cx="7966710" cy="3201035"/>
          </a:xfrm>
        </p:spPr>
        <p:txBody>
          <a:bodyPr/>
          <a:lstStyle/>
          <a:p>
            <a:pPr marL="0" indent="0" eaLnBrk="1" hangingPunct="1">
              <a:buNone/>
            </a:pPr>
            <a:r>
              <a:rPr lang="en-US" altLang="zh-CN" sz="2400" dirty="0" smtClean="0">
                <a:latin typeface="楷体" panose="02010609060101010101" pitchFamily="49" charset="-122"/>
                <a:ea typeface="楷体" panose="02010609060101010101" pitchFamily="49" charset="-122"/>
              </a:rPr>
              <a:t>   2007</a:t>
            </a:r>
            <a:r>
              <a:rPr lang="zh-CN" altLang="en-US" sz="2400" dirty="0">
                <a:latin typeface="楷体" panose="02010609060101010101" pitchFamily="49" charset="-122"/>
                <a:ea typeface="楷体" panose="02010609060101010101" pitchFamily="49" charset="-122"/>
              </a:rPr>
              <a:t>年</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月</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日，美国空军第四代</a:t>
            </a:r>
            <a:r>
              <a:rPr lang="en-US" altLang="zh-CN" sz="2400" dirty="0">
                <a:latin typeface="楷体" panose="02010609060101010101" pitchFamily="49" charset="-122"/>
                <a:ea typeface="楷体" panose="02010609060101010101" pitchFamily="49" charset="-122"/>
              </a:rPr>
              <a:t>F22</a:t>
            </a:r>
            <a:r>
              <a:rPr lang="zh-CN" altLang="en-US" sz="2400" dirty="0">
                <a:latin typeface="楷体" panose="02010609060101010101" pitchFamily="49" charset="-122"/>
                <a:ea typeface="楷体" panose="02010609060101010101" pitchFamily="49" charset="-122"/>
              </a:rPr>
              <a:t>型“猛禽” 按计划转场飞往日本嘉手纳空军基地，途中将飞越国际日期变更线，即要从今天飞往明天，在飞越变更线后，猛禽机载系统仍显示的是今天和卫星导航系统显示的明天无法同步，燃料分系统、导航、部分通讯系统完全失灵，飞行员进行了多次努力也未能重启这些系统，</a:t>
            </a:r>
            <a:r>
              <a:rPr lang="en-US" altLang="zh-CN" sz="2400" dirty="0">
                <a:latin typeface="楷体" panose="02010609060101010101" pitchFamily="49" charset="-122"/>
                <a:ea typeface="楷体" panose="02010609060101010101" pitchFamily="49" charset="-122"/>
              </a:rPr>
              <a:t>12</a:t>
            </a:r>
            <a:r>
              <a:rPr lang="zh-CN" altLang="en-US" sz="2400" dirty="0">
                <a:latin typeface="楷体" panose="02010609060101010101" pitchFamily="49" charset="-122"/>
                <a:ea typeface="楷体" panose="02010609060101010101" pitchFamily="49" charset="-122"/>
              </a:rPr>
              <a:t>架猛禽被迫</a:t>
            </a:r>
            <a:r>
              <a:rPr lang="zh-CN" altLang="en-US" sz="2400" dirty="0" smtClean="0">
                <a:latin typeface="楷体" panose="02010609060101010101" pitchFamily="49" charset="-122"/>
                <a:ea typeface="楷体" panose="02010609060101010101" pitchFamily="49" charset="-122"/>
              </a:rPr>
              <a:t>返航</a:t>
            </a:r>
            <a:r>
              <a:rPr lang="zh-CN" altLang="en-US" sz="2400" dirty="0">
                <a:latin typeface="楷体" panose="02010609060101010101" pitchFamily="49" charset="-122"/>
                <a:ea typeface="楷体" panose="02010609060101010101" pitchFamily="49" charset="-122"/>
              </a:rPr>
              <a:t>。</a:t>
            </a:r>
            <a:endParaRPr lang="zh-CN" altLang="en-US" sz="2400" dirty="0">
              <a:latin typeface="楷体" panose="02010609060101010101" pitchFamily="49" charset="-122"/>
              <a:ea typeface="楷体" panose="02010609060101010101" pitchFamily="49" charset="-122"/>
            </a:endParaRPr>
          </a:p>
        </p:txBody>
      </p:sp>
      <p:sp>
        <p:nvSpPr>
          <p:cNvPr id="4" name="AutoShape 2" descr="https://app.yinxiang.com/shard/s42/res/e8807c91-597e-4a34-b5b7-94154f709b0c"/>
          <p:cNvSpPr>
            <a:spLocks noChangeAspect="1" noChangeArrowheads="1"/>
          </p:cNvSpPr>
          <p:nvPr/>
        </p:nvSpPr>
        <p:spPr bwMode="auto">
          <a:xfrm>
            <a:off x="1229926" y="-108366"/>
            <a:ext cx="171480" cy="22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9" tIns="34295" rIns="68589" bIns="34295" numCol="1" anchor="t" anchorCtr="0" compatLnSpc="1"/>
          <a:lstStyle/>
          <a:p>
            <a:endParaRPr lang="zh-CN" altLang="en-US" sz="100"/>
          </a:p>
        </p:txBody>
      </p:sp>
      <p:pic>
        <p:nvPicPr>
          <p:cNvPr id="9" name="图片 8"/>
          <p:cNvPicPr>
            <a:picLocks noChangeAspect="1"/>
          </p:cNvPicPr>
          <p:nvPr/>
        </p:nvPicPr>
        <p:blipFill>
          <a:blip r:embed="rId3"/>
          <a:stretch>
            <a:fillRect/>
          </a:stretch>
        </p:blipFill>
        <p:spPr>
          <a:xfrm>
            <a:off x="3801111" y="2953386"/>
            <a:ext cx="4032250" cy="2113915"/>
          </a:xfrm>
          <a:prstGeom prst="rect">
            <a:avLst/>
          </a:prstGeom>
        </p:spPr>
      </p:pic>
    </p:spTree>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sz="3600" kern="1200" dirty="0">
                <a:latin typeface="楷体" panose="02010609060101010101" pitchFamily="49" charset="-122"/>
                <a:ea typeface="楷体" panose="02010609060101010101" pitchFamily="49" charset="-122"/>
              </a:rPr>
              <a:t>软件缺陷的概念</a:t>
            </a:r>
          </a:p>
        </p:txBody>
      </p:sp>
      <p:sp>
        <p:nvSpPr>
          <p:cNvPr id="32772" name="Rectangle 3"/>
          <p:cNvSpPr>
            <a:spLocks noGrp="1" noChangeArrowheads="1"/>
          </p:cNvSpPr>
          <p:nvPr>
            <p:ph sz="half" idx="1"/>
          </p:nvPr>
        </p:nvSpPr>
        <p:spPr>
          <a:xfrm>
            <a:off x="539552" y="987574"/>
            <a:ext cx="7966710" cy="3201035"/>
          </a:xfrm>
        </p:spPr>
        <p:txBody>
          <a:bodyPr/>
          <a:lstStyle/>
          <a:p>
            <a:pPr algn="just" eaLnBrk="1" hangingPunct="1"/>
            <a:r>
              <a:rPr lang="zh-CN" altLang="en-US" sz="2600" dirty="0">
                <a:latin typeface="楷体" panose="02010609060101010101" pitchFamily="49" charset="-122"/>
                <a:ea typeface="楷体" panose="02010609060101010101" pitchFamily="49" charset="-122"/>
                <a:sym typeface="+mn-ea"/>
              </a:rPr>
              <a:t>微软操作系统自带记事本问题</a:t>
            </a:r>
            <a:endParaRPr lang="zh-CN" altLang="en-US" sz="2400" dirty="0">
              <a:latin typeface="楷体" panose="02010609060101010101" pitchFamily="49" charset="-122"/>
              <a:ea typeface="楷体" panose="02010609060101010101" pitchFamily="49" charset="-122"/>
            </a:endParaRPr>
          </a:p>
          <a:p>
            <a:pPr lvl="1" eaLnBrk="1" hangingPunct="1"/>
            <a:r>
              <a:rPr lang="zh-CN" altLang="en-US" sz="2400" dirty="0">
                <a:latin typeface="楷体" panose="02010609060101010101" pitchFamily="49" charset="-122"/>
                <a:ea typeface="楷体" panose="02010609060101010101" pitchFamily="49" charset="-122"/>
                <a:sym typeface="+mn-ea"/>
              </a:rPr>
              <a:t>自己打开记事本，在上面输入“联通”，保存，关闭，再打开</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539552" y="51470"/>
            <a:ext cx="7885757" cy="686926"/>
          </a:xfrm>
        </p:spPr>
        <p:txBody>
          <a:bodyPr/>
          <a:lstStyle/>
          <a:p>
            <a:pPr eaLnBrk="0" hangingPunct="0"/>
            <a:r>
              <a:rPr lang="en-US" altLang="zh-CN" sz="3600" dirty="0">
                <a:latin typeface="楷体" panose="02010609060101010101" pitchFamily="49" charset="-122"/>
                <a:ea typeface="楷体" panose="02010609060101010101" pitchFamily="49" charset="-122"/>
              </a:rPr>
              <a:t>1.1 </a:t>
            </a:r>
            <a:r>
              <a:rPr lang="zh-CN" sz="3600" dirty="0">
                <a:latin typeface="楷体" panose="02010609060101010101" pitchFamily="49" charset="-122"/>
                <a:ea typeface="楷体" panose="02010609060101010101" pitchFamily="49" charset="-122"/>
              </a:rPr>
              <a:t>引子：猎人打鸟</a:t>
            </a:r>
          </a:p>
        </p:txBody>
      </p:sp>
      <p:sp>
        <p:nvSpPr>
          <p:cNvPr id="6148" name="Rectangle 3"/>
          <p:cNvSpPr>
            <a:spLocks noGrp="1" noChangeArrowheads="1"/>
          </p:cNvSpPr>
          <p:nvPr>
            <p:ph sz="half" idx="1"/>
          </p:nvPr>
        </p:nvSpPr>
        <p:spPr/>
        <p:txBody>
          <a:bodyPr/>
          <a:lstStyle/>
          <a:p>
            <a:pPr algn="just" eaLnBrk="1" hangingPunct="1"/>
            <a:r>
              <a:rPr lang="zh-CN" altLang="en-US" sz="2600" dirty="0">
                <a:latin typeface="楷体" panose="02010609060101010101" pitchFamily="49" charset="-122"/>
                <a:ea typeface="楷体" panose="02010609060101010101" pitchFamily="49" charset="-122"/>
              </a:rPr>
              <a:t>来回答一个问题：如果树上有</a:t>
            </a:r>
            <a:r>
              <a:rPr lang="en-US" altLang="zh-CN" sz="2600" dirty="0">
                <a:latin typeface="楷体" panose="02010609060101010101" pitchFamily="49" charset="-122"/>
                <a:ea typeface="楷体" panose="02010609060101010101" pitchFamily="49" charset="-122"/>
              </a:rPr>
              <a:t>10</a:t>
            </a:r>
            <a:r>
              <a:rPr lang="zh-CN" altLang="en-US" sz="2600" dirty="0">
                <a:latin typeface="楷体" panose="02010609060101010101" pitchFamily="49" charset="-122"/>
                <a:ea typeface="楷体" panose="02010609060101010101" pitchFamily="49" charset="-122"/>
              </a:rPr>
              <a:t>只鸟，开枪打死</a:t>
            </a:r>
            <a:r>
              <a:rPr lang="en-US" altLang="zh-CN" sz="2600" dirty="0">
                <a:latin typeface="楷体" panose="02010609060101010101" pitchFamily="49" charset="-122"/>
                <a:ea typeface="楷体" panose="02010609060101010101" pitchFamily="49" charset="-122"/>
              </a:rPr>
              <a:t>1</a:t>
            </a:r>
            <a:r>
              <a:rPr lang="zh-CN" altLang="en-US" sz="2600" dirty="0">
                <a:latin typeface="楷体" panose="02010609060101010101" pitchFamily="49" charset="-122"/>
                <a:ea typeface="楷体" panose="02010609060101010101" pitchFamily="49" charset="-122"/>
              </a:rPr>
              <a:t>只，还剩几只？</a:t>
            </a:r>
            <a:endParaRPr lang="en-US" sz="2600" dirty="0">
              <a:latin typeface="楷体" panose="02010609060101010101" pitchFamily="49" charset="-122"/>
              <a:ea typeface="楷体" panose="02010609060101010101" pitchFamily="49" charset="-122"/>
            </a:endParaRPr>
          </a:p>
          <a:p>
            <a:pPr algn="just" eaLnBrk="1" hangingPunct="1"/>
            <a:r>
              <a:rPr lang="en-US" altLang="zh-CN" sz="2600" dirty="0">
                <a:latin typeface="楷体" panose="02010609060101010101" pitchFamily="49" charset="-122"/>
                <a:ea typeface="楷体" panose="02010609060101010101" pitchFamily="49" charset="-122"/>
              </a:rPr>
              <a:t>…</a:t>
            </a:r>
            <a:endParaRPr lang="zh-CN" altLang="zh-CN" sz="2600"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sz="3600" kern="1200" dirty="0">
                <a:latin typeface="楷体" panose="02010609060101010101" pitchFamily="49" charset="-122"/>
                <a:ea typeface="楷体" panose="02010609060101010101" pitchFamily="49" charset="-122"/>
              </a:rPr>
              <a:t>软件缺陷的概念</a:t>
            </a:r>
          </a:p>
        </p:txBody>
      </p:sp>
      <p:sp>
        <p:nvSpPr>
          <p:cNvPr id="32772" name="Rectangle 3"/>
          <p:cNvSpPr>
            <a:spLocks noGrp="1" noChangeArrowheads="1"/>
          </p:cNvSpPr>
          <p:nvPr>
            <p:ph sz="half" idx="1"/>
          </p:nvPr>
        </p:nvSpPr>
        <p:spPr>
          <a:xfrm>
            <a:off x="539552" y="843558"/>
            <a:ext cx="9024044" cy="3201035"/>
          </a:xfrm>
        </p:spPr>
        <p:txBody>
          <a:bodyPr/>
          <a:lstStyle/>
          <a:p>
            <a:pPr algn="just" eaLnBrk="1" hangingPunct="1">
              <a:lnSpc>
                <a:spcPts val="4100"/>
              </a:lnSpc>
              <a:spcBef>
                <a:spcPts val="0"/>
              </a:spcBef>
            </a:pPr>
            <a:r>
              <a:rPr lang="zh-CN" altLang="en-US" sz="2600" dirty="0">
                <a:latin typeface="楷体" panose="02010609060101010101" pitchFamily="49" charset="-122"/>
                <a:ea typeface="楷体" panose="02010609060101010101" pitchFamily="49" charset="-122"/>
              </a:rPr>
              <a:t>软件缺陷的定义</a:t>
            </a:r>
            <a:r>
              <a:rPr lang="en-US" altLang="zh-CN" sz="2600" dirty="0">
                <a:latin typeface="楷体" panose="02010609060101010101" pitchFamily="49" charset="-122"/>
                <a:ea typeface="楷体" panose="02010609060101010101" pitchFamily="49" charset="-122"/>
              </a:rPr>
              <a:t>——Ron Patton</a:t>
            </a:r>
            <a:endParaRPr lang="zh-CN" altLang="en-US" sz="2400" dirty="0">
              <a:latin typeface="楷体" panose="02010609060101010101" pitchFamily="49" charset="-122"/>
              <a:ea typeface="楷体" panose="02010609060101010101" pitchFamily="49" charset="-122"/>
            </a:endParaRPr>
          </a:p>
          <a:p>
            <a:pPr lvl="1" eaLnBrk="1" hangingPunct="1">
              <a:lnSpc>
                <a:spcPts val="4100"/>
              </a:lnSpc>
              <a:spcBef>
                <a:spcPts val="0"/>
              </a:spcBef>
            </a:pPr>
            <a:r>
              <a:rPr lang="zh-CN" altLang="en-US" sz="2400" dirty="0">
                <a:latin typeface="楷体" panose="02010609060101010101" pitchFamily="49" charset="-122"/>
                <a:ea typeface="楷体" panose="02010609060101010101" pitchFamily="49" charset="-122"/>
              </a:rPr>
              <a:t>软件未达到需求规格说明书中指明的功能</a:t>
            </a:r>
          </a:p>
          <a:p>
            <a:pPr lvl="1" eaLnBrk="1" hangingPunct="1">
              <a:lnSpc>
                <a:spcPts val="4100"/>
              </a:lnSpc>
              <a:spcBef>
                <a:spcPts val="0"/>
              </a:spcBef>
            </a:pPr>
            <a:r>
              <a:rPr lang="zh-CN" altLang="en-US" sz="2400" dirty="0">
                <a:latin typeface="楷体" panose="02010609060101010101" pitchFamily="49" charset="-122"/>
                <a:ea typeface="楷体" panose="02010609060101010101" pitchFamily="49" charset="-122"/>
              </a:rPr>
              <a:t>软件出现了需求规格说明书中指明不</a:t>
            </a:r>
            <a:r>
              <a:rPr lang="zh-CN" altLang="en-US" sz="2400" dirty="0">
                <a:latin typeface="楷体" panose="02010609060101010101" pitchFamily="49" charset="-122"/>
                <a:ea typeface="楷体" panose="02010609060101010101" pitchFamily="49" charset="-122"/>
              </a:rPr>
              <a:t>应</a:t>
            </a:r>
            <a:r>
              <a:rPr lang="zh-CN" altLang="en-US" sz="2400" dirty="0">
                <a:latin typeface="楷体" panose="02010609060101010101" pitchFamily="49" charset="-122"/>
                <a:ea typeface="楷体" panose="02010609060101010101" pitchFamily="49" charset="-122"/>
              </a:rPr>
              <a:t>出现的错误</a:t>
            </a:r>
          </a:p>
          <a:p>
            <a:pPr lvl="1" eaLnBrk="1" hangingPunct="1">
              <a:lnSpc>
                <a:spcPts val="4100"/>
              </a:lnSpc>
              <a:spcBef>
                <a:spcPts val="0"/>
              </a:spcBef>
            </a:pPr>
            <a:r>
              <a:rPr lang="zh-CN" altLang="en-US" sz="2400" dirty="0">
                <a:latin typeface="楷体" panose="02010609060101010101" pitchFamily="49" charset="-122"/>
                <a:ea typeface="楷体" panose="02010609060101010101" pitchFamily="49" charset="-122"/>
              </a:rPr>
              <a:t>软件功能超出需求规格说明书中指明的范围</a:t>
            </a:r>
          </a:p>
          <a:p>
            <a:pPr lvl="1" eaLnBrk="1" hangingPunct="1">
              <a:lnSpc>
                <a:spcPts val="4100"/>
              </a:lnSpc>
              <a:spcBef>
                <a:spcPts val="0"/>
              </a:spcBef>
            </a:pPr>
            <a:r>
              <a:rPr lang="zh-CN" altLang="en-US" sz="2400" dirty="0">
                <a:latin typeface="楷体" panose="02010609060101010101" pitchFamily="49" charset="-122"/>
                <a:ea typeface="楷体" panose="02010609060101010101" pitchFamily="49" charset="-122"/>
              </a:rPr>
              <a:t>软件未达到需求规格说明书中虽未指出但应达到的目标</a:t>
            </a:r>
          </a:p>
          <a:p>
            <a:pPr lvl="1" eaLnBrk="1" hangingPunct="1">
              <a:lnSpc>
                <a:spcPts val="4100"/>
              </a:lnSpc>
              <a:spcBef>
                <a:spcPts val="0"/>
              </a:spcBef>
            </a:pPr>
            <a:r>
              <a:rPr lang="zh-CN" altLang="en-US" sz="2400" dirty="0">
                <a:latin typeface="楷体" panose="02010609060101010101" pitchFamily="49" charset="-122"/>
                <a:ea typeface="楷体" panose="02010609060101010101" pitchFamily="49" charset="-122"/>
                <a:sym typeface="+mn-ea"/>
              </a:rPr>
              <a:t>软件测试员认为软件难以理解、不易使用、运行速度缓慢，或者最终用户认为不好</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sz="3600" kern="1200" dirty="0">
                <a:latin typeface="楷体" panose="02010609060101010101" pitchFamily="49" charset="-122"/>
                <a:ea typeface="楷体" panose="02010609060101010101" pitchFamily="49" charset="-122"/>
              </a:rPr>
              <a:t>软件缺陷的概念</a:t>
            </a:r>
          </a:p>
        </p:txBody>
      </p:sp>
      <p:sp>
        <p:nvSpPr>
          <p:cNvPr id="33796" name="Rectangle 3"/>
          <p:cNvSpPr>
            <a:spLocks noGrp="1" noChangeArrowheads="1"/>
          </p:cNvSpPr>
          <p:nvPr>
            <p:ph sz="half" idx="1"/>
          </p:nvPr>
        </p:nvSpPr>
        <p:spPr>
          <a:xfrm>
            <a:off x="539552" y="915566"/>
            <a:ext cx="7966710" cy="3201035"/>
          </a:xfrm>
        </p:spPr>
        <p:txBody>
          <a:bodyPr/>
          <a:lstStyle/>
          <a:p>
            <a:pPr algn="just" eaLnBrk="1" hangingPunct="1">
              <a:lnSpc>
                <a:spcPts val="3500"/>
              </a:lnSpc>
              <a:spcBef>
                <a:spcPts val="0"/>
              </a:spcBef>
            </a:pPr>
            <a:r>
              <a:rPr lang="zh-CN" altLang="en-US" sz="2600" dirty="0">
                <a:latin typeface="楷体" panose="02010609060101010101" pitchFamily="49" charset="-122"/>
                <a:ea typeface="楷体" panose="02010609060101010101" pitchFamily="49" charset="-122"/>
              </a:rPr>
              <a:t>因此，软件测试员的主要任务是</a:t>
            </a:r>
          </a:p>
          <a:p>
            <a:pPr lvl="1" eaLnBrk="1" hangingPunct="1">
              <a:lnSpc>
                <a:spcPts val="3500"/>
              </a:lnSpc>
              <a:spcBef>
                <a:spcPts val="0"/>
              </a:spcBef>
            </a:pPr>
            <a:r>
              <a:rPr lang="zh-CN" altLang="en-US" sz="2400" dirty="0">
                <a:latin typeface="楷体" panose="02010609060101010101" pitchFamily="49" charset="-122"/>
                <a:ea typeface="楷体" panose="02010609060101010101" pitchFamily="49" charset="-122"/>
              </a:rPr>
              <a:t>根据用户的意见和反馈执行测试</a:t>
            </a:r>
          </a:p>
          <a:p>
            <a:pPr lvl="1" eaLnBrk="1" hangingPunct="1">
              <a:lnSpc>
                <a:spcPts val="3500"/>
              </a:lnSpc>
              <a:spcBef>
                <a:spcPts val="0"/>
              </a:spcBef>
            </a:pPr>
            <a:r>
              <a:rPr lang="zh-CN" altLang="en-US" sz="2400" dirty="0">
                <a:latin typeface="楷体" panose="02010609060101010101" pitchFamily="49" charset="-122"/>
                <a:ea typeface="楷体" panose="02010609060101010101" pitchFamily="49" charset="-122"/>
              </a:rPr>
              <a:t>依据</a:t>
            </a:r>
            <a:r>
              <a:rPr lang="en-US" altLang="zh-CN" sz="2400" dirty="0">
                <a:latin typeface="楷体" panose="02010609060101010101" pitchFamily="49" charset="-122"/>
                <a:ea typeface="楷体" panose="02010609060101010101" pitchFamily="49" charset="-122"/>
              </a:rPr>
              <a:t>SRS</a:t>
            </a:r>
            <a:r>
              <a:rPr lang="zh-CN" altLang="en-US" sz="2400" dirty="0">
                <a:latin typeface="楷体" panose="02010609060101010101" pitchFamily="49" charset="-122"/>
                <a:ea typeface="楷体" panose="02010609060101010101" pitchFamily="49" charset="-122"/>
              </a:rPr>
              <a:t>，针对系统在</a:t>
            </a:r>
            <a:r>
              <a:rPr lang="zh-CN" altLang="en-US" sz="2400" dirty="0">
                <a:solidFill>
                  <a:srgbClr val="FF0000"/>
                </a:solidFill>
                <a:latin typeface="楷体" panose="02010609060101010101" pitchFamily="49" charset="-122"/>
                <a:ea typeface="楷体" panose="02010609060101010101" pitchFamily="49" charset="-122"/>
              </a:rPr>
              <a:t>有效输入</a:t>
            </a:r>
            <a:r>
              <a:rPr lang="zh-CN" altLang="en-US" sz="2400" dirty="0">
                <a:latin typeface="楷体" panose="02010609060101010101" pitchFamily="49" charset="-122"/>
                <a:ea typeface="楷体" panose="02010609060101010101" pitchFamily="49" charset="-122"/>
              </a:rPr>
              <a:t>及有效操作下的正常功能进行测试</a:t>
            </a:r>
          </a:p>
          <a:p>
            <a:pPr lvl="1" eaLnBrk="1" hangingPunct="1">
              <a:lnSpc>
                <a:spcPts val="3500"/>
              </a:lnSpc>
              <a:spcBef>
                <a:spcPts val="0"/>
              </a:spcBef>
            </a:pPr>
            <a:r>
              <a:rPr lang="zh-CN" altLang="en-US" sz="2400" dirty="0">
                <a:latin typeface="楷体" panose="02010609060101010101" pitchFamily="49" charset="-122"/>
                <a:ea typeface="楷体" panose="02010609060101010101" pitchFamily="49" charset="-122"/>
              </a:rPr>
              <a:t>依据</a:t>
            </a:r>
            <a:r>
              <a:rPr lang="en-US" altLang="zh-CN" sz="2400" dirty="0">
                <a:latin typeface="楷体" panose="02010609060101010101" pitchFamily="49" charset="-122"/>
                <a:ea typeface="楷体" panose="02010609060101010101" pitchFamily="49" charset="-122"/>
              </a:rPr>
              <a:t>SRS</a:t>
            </a:r>
            <a:r>
              <a:rPr lang="zh-CN" altLang="en-US" sz="2400" dirty="0">
                <a:latin typeface="楷体" panose="02010609060101010101" pitchFamily="49" charset="-122"/>
                <a:ea typeface="楷体" panose="02010609060101010101" pitchFamily="49" charset="-122"/>
              </a:rPr>
              <a:t>或个人经验，针对系统在</a:t>
            </a:r>
            <a:r>
              <a:rPr lang="zh-CN" altLang="en-US" sz="2400" dirty="0">
                <a:solidFill>
                  <a:srgbClr val="FF0000"/>
                </a:solidFill>
                <a:latin typeface="楷体" panose="02010609060101010101" pitchFamily="49" charset="-122"/>
                <a:ea typeface="楷体" panose="02010609060101010101" pitchFamily="49" charset="-122"/>
              </a:rPr>
              <a:t>无效输入</a:t>
            </a:r>
            <a:r>
              <a:rPr lang="zh-CN" altLang="en-US" sz="2400" dirty="0">
                <a:latin typeface="楷体" panose="02010609060101010101" pitchFamily="49" charset="-122"/>
                <a:ea typeface="楷体" panose="02010609060101010101" pitchFamily="49" charset="-122"/>
              </a:rPr>
              <a:t>或无效操作下的软件容错能力进行测试</a:t>
            </a:r>
          </a:p>
          <a:p>
            <a:pPr lvl="1" eaLnBrk="1" hangingPunct="1">
              <a:lnSpc>
                <a:spcPts val="3500"/>
              </a:lnSpc>
              <a:spcBef>
                <a:spcPts val="0"/>
              </a:spcBef>
            </a:pPr>
            <a:r>
              <a:rPr lang="zh-CN" altLang="en-US" sz="2400" dirty="0">
                <a:latin typeface="楷体" panose="02010609060101010101" pitchFamily="49" charset="-122"/>
                <a:ea typeface="楷体" panose="02010609060101010101" pitchFamily="49" charset="-122"/>
              </a:rPr>
              <a:t>需求分析阶段强调测试专家的介入，从测试的视角完善需求规格说明，提高系统的外部环境容错能力</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sz="3600" kern="1200" dirty="0">
                <a:latin typeface="楷体" panose="02010609060101010101" pitchFamily="49" charset="-122"/>
                <a:ea typeface="楷体" panose="02010609060101010101" pitchFamily="49" charset="-122"/>
              </a:rPr>
              <a:t>软件缺陷的概念</a:t>
            </a:r>
          </a:p>
        </p:txBody>
      </p:sp>
      <p:sp>
        <p:nvSpPr>
          <p:cNvPr id="34820" name="Rectangle 3"/>
          <p:cNvSpPr>
            <a:spLocks noGrp="1" noChangeArrowheads="1"/>
          </p:cNvSpPr>
          <p:nvPr>
            <p:ph sz="half" idx="1"/>
          </p:nvPr>
        </p:nvSpPr>
        <p:spPr/>
        <p:txBody>
          <a:bodyPr/>
          <a:lstStyle/>
          <a:p>
            <a:pPr eaLnBrk="1" hangingPunct="1"/>
            <a:r>
              <a:rPr lang="zh-CN" altLang="en-US" sz="2900" dirty="0">
                <a:solidFill>
                  <a:srgbClr val="0000FF"/>
                </a:solidFill>
                <a:ea typeface="华文新魏" panose="02010800040101010101" pitchFamily="2" charset="-122"/>
              </a:rPr>
              <a:t>捉虫实践二：虫子捉完了吗？</a:t>
            </a:r>
          </a:p>
          <a:p>
            <a:pPr lvl="1" eaLnBrk="1" hangingPunct="1"/>
            <a:r>
              <a:rPr lang="zh-CN" altLang="en-US" dirty="0">
                <a:solidFill>
                  <a:srgbClr val="0000FF"/>
                </a:solidFill>
                <a:ea typeface="华文新魏" panose="02010800040101010101" pitchFamily="2" charset="-122"/>
              </a:rPr>
              <a:t>功能描述</a:t>
            </a:r>
          </a:p>
          <a:p>
            <a:pPr lvl="1" eaLnBrk="1" hangingPunct="1"/>
            <a:r>
              <a:rPr lang="zh-CN" altLang="en-US" dirty="0">
                <a:solidFill>
                  <a:srgbClr val="0000FF"/>
                </a:solidFill>
                <a:ea typeface="华文新魏" panose="02010800040101010101" pitchFamily="2" charset="-122"/>
              </a:rPr>
              <a:t>开始测试</a:t>
            </a:r>
          </a:p>
          <a:p>
            <a:pPr lvl="1" eaLnBrk="1" hangingPunct="1"/>
            <a:r>
              <a:rPr lang="zh-CN" altLang="en-US" dirty="0">
                <a:solidFill>
                  <a:srgbClr val="0000FF"/>
                </a:solidFill>
                <a:ea typeface="华文新魏" panose="02010800040101010101" pitchFamily="2" charset="-122"/>
              </a:rPr>
              <a:t>测试分析</a:t>
            </a:r>
          </a:p>
          <a:p>
            <a:pPr algn="just" eaLnBrk="1" hangingPunct="1"/>
            <a:endParaRPr lang="en-US" altLang="zh-CN" sz="2600"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BD2AE088-9541-4C5D-9F1B-90B8FDA47E0F}" type="slidenum">
              <a:rPr lang="en-US" altLang="zh-CN" sz="900"/>
              <a:t>33</a:t>
            </a:fld>
            <a:endParaRPr lang="en-US" altLang="zh-CN" sz="900"/>
          </a:p>
        </p:txBody>
      </p:sp>
      <p:sp>
        <p:nvSpPr>
          <p:cNvPr id="35843"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sz="3600" kern="1200" dirty="0">
                <a:latin typeface="楷体" panose="02010609060101010101" pitchFamily="49" charset="-122"/>
                <a:ea typeface="楷体" panose="02010609060101010101" pitchFamily="49" charset="-122"/>
              </a:rPr>
              <a:t>软件缺陷的概念</a:t>
            </a:r>
          </a:p>
        </p:txBody>
      </p:sp>
      <p:sp>
        <p:nvSpPr>
          <p:cNvPr id="35844" name="Rectangle 3"/>
          <p:cNvSpPr>
            <a:spLocks noGrp="1" noChangeArrowheads="1"/>
          </p:cNvSpPr>
          <p:nvPr>
            <p:ph sz="half" idx="1"/>
          </p:nvPr>
        </p:nvSpPr>
        <p:spPr/>
        <p:txBody>
          <a:bodyPr/>
          <a:lstStyle/>
          <a:p>
            <a:pPr eaLnBrk="1" hangingPunct="1"/>
            <a:r>
              <a:rPr lang="zh-CN" altLang="en-US" sz="2600">
                <a:solidFill>
                  <a:srgbClr val="0000FF"/>
                </a:solidFill>
                <a:ea typeface="华文新魏" panose="02010800040101010101" pitchFamily="2" charset="-122"/>
              </a:rPr>
              <a:t>功能</a:t>
            </a:r>
          </a:p>
          <a:p>
            <a:pPr marL="0" indent="0" eaLnBrk="1" hangingPunct="1">
              <a:buNone/>
            </a:pPr>
            <a:r>
              <a:rPr lang="zh-CN" altLang="en-US" sz="2600">
                <a:solidFill>
                  <a:srgbClr val="0000FF"/>
                </a:solidFill>
                <a:ea typeface="华文新魏" panose="02010800040101010101" pitchFamily="2" charset="-122"/>
              </a:rPr>
              <a:t>   描述</a:t>
            </a:r>
            <a:endParaRPr lang="zh-CN" altLang="en-US" sz="2600"/>
          </a:p>
        </p:txBody>
      </p:sp>
      <p:pic>
        <p:nvPicPr>
          <p:cNvPr id="358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505674"/>
            <a:ext cx="7249795" cy="353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sz="3600" kern="1200" dirty="0">
                <a:latin typeface="楷体" panose="02010609060101010101" pitchFamily="49" charset="-122"/>
                <a:ea typeface="楷体" panose="02010609060101010101" pitchFamily="49" charset="-122"/>
              </a:rPr>
              <a:t>软件缺陷的概念</a:t>
            </a:r>
          </a:p>
        </p:txBody>
      </p:sp>
      <p:sp>
        <p:nvSpPr>
          <p:cNvPr id="36868" name="Rectangle 3"/>
          <p:cNvSpPr>
            <a:spLocks noGrp="1" noChangeArrowheads="1"/>
          </p:cNvSpPr>
          <p:nvPr>
            <p:ph sz="half" idx="1"/>
          </p:nvPr>
        </p:nvSpPr>
        <p:spPr>
          <a:xfrm>
            <a:off x="638811" y="1314451"/>
            <a:ext cx="7859395" cy="3201035"/>
          </a:xfrm>
        </p:spPr>
        <p:txBody>
          <a:bodyPr/>
          <a:lstStyle/>
          <a:p>
            <a:pPr eaLnBrk="1" hangingPunct="1"/>
            <a:r>
              <a:rPr lang="zh-CN" altLang="en-US" sz="2600">
                <a:solidFill>
                  <a:srgbClr val="0000FF"/>
                </a:solidFill>
                <a:ea typeface="华文新魏" panose="02010800040101010101" pitchFamily="2" charset="-122"/>
              </a:rPr>
              <a:t>开始</a:t>
            </a:r>
          </a:p>
          <a:p>
            <a:pPr marL="0" indent="0" eaLnBrk="1" hangingPunct="1">
              <a:buNone/>
            </a:pPr>
            <a:r>
              <a:rPr lang="zh-CN" altLang="en-US" sz="2600">
                <a:solidFill>
                  <a:srgbClr val="0000FF"/>
                </a:solidFill>
                <a:ea typeface="华文新魏" panose="02010800040101010101" pitchFamily="2" charset="-122"/>
              </a:rPr>
              <a:t>   测试</a:t>
            </a:r>
            <a:endParaRPr lang="zh-CN" altLang="en-US" sz="2600"/>
          </a:p>
        </p:txBody>
      </p:sp>
      <p:pic>
        <p:nvPicPr>
          <p:cNvPr id="36870" name="Picture 2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317" y="627534"/>
            <a:ext cx="6765290"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sz="3600" kern="1200" dirty="0">
                <a:latin typeface="楷体" panose="02010609060101010101" pitchFamily="49" charset="-122"/>
                <a:ea typeface="楷体" panose="02010609060101010101" pitchFamily="49" charset="-122"/>
              </a:rPr>
              <a:t>软件缺陷的概念</a:t>
            </a:r>
          </a:p>
        </p:txBody>
      </p:sp>
      <p:sp>
        <p:nvSpPr>
          <p:cNvPr id="37892" name="Rectangle 3"/>
          <p:cNvSpPr>
            <a:spLocks noGrp="1" noChangeArrowheads="1"/>
          </p:cNvSpPr>
          <p:nvPr>
            <p:ph sz="half" idx="1"/>
          </p:nvPr>
        </p:nvSpPr>
        <p:spPr>
          <a:xfrm>
            <a:off x="539552" y="915566"/>
            <a:ext cx="7966710" cy="3201035"/>
          </a:xfrm>
        </p:spPr>
        <p:txBody>
          <a:bodyPr/>
          <a:lstStyle/>
          <a:p>
            <a:pPr eaLnBrk="1" hangingPunct="1"/>
            <a:r>
              <a:rPr lang="zh-CN" altLang="en-US" sz="2600" dirty="0">
                <a:solidFill>
                  <a:srgbClr val="0000FF"/>
                </a:solidFill>
                <a:ea typeface="华文新魏" panose="02010800040101010101" pitchFamily="2" charset="-122"/>
              </a:rPr>
              <a:t>测试分析</a:t>
            </a:r>
          </a:p>
          <a:p>
            <a:pPr eaLnBrk="1" hangingPunct="1"/>
            <a:r>
              <a:rPr lang="zh-CN" altLang="en-US" sz="2600" dirty="0">
                <a:solidFill>
                  <a:srgbClr val="0000FF"/>
                </a:solidFill>
                <a:ea typeface="华文新魏" panose="02010800040101010101" pitchFamily="2" charset="-122"/>
              </a:rPr>
              <a:t>测试改进体现在</a:t>
            </a:r>
          </a:p>
          <a:p>
            <a:pPr lvl="1" eaLnBrk="1" hangingPunct="1"/>
            <a:r>
              <a:rPr lang="zh-CN" altLang="en-US" sz="2300" dirty="0">
                <a:solidFill>
                  <a:srgbClr val="0000FF"/>
                </a:solidFill>
                <a:ea typeface="华文新魏" panose="02010800040101010101" pitchFamily="2" charset="-122"/>
              </a:rPr>
              <a:t>针对需求进行明确和细化，在每个测试中有明确的操作步骤和输入数据，测试是可以对应实际进行执行的</a:t>
            </a:r>
          </a:p>
          <a:p>
            <a:pPr lvl="1" eaLnBrk="1" hangingPunct="1"/>
            <a:r>
              <a:rPr lang="zh-CN" altLang="en-US" sz="2300" dirty="0">
                <a:solidFill>
                  <a:srgbClr val="0000FF"/>
                </a:solidFill>
                <a:ea typeface="华文新魏" panose="02010800040101010101" pitchFamily="2" charset="-122"/>
              </a:rPr>
              <a:t>对照系统的需求规格说明来设计测试，至少可以满足测试是对应功能点进行覆盖的</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US" altLang="zh-CN" sz="3600" kern="1200" dirty="0">
                <a:latin typeface="楷体" panose="02010609060101010101" pitchFamily="49" charset="-122"/>
                <a:ea typeface="楷体" panose="02010609060101010101" pitchFamily="49" charset="-122"/>
              </a:rPr>
              <a:t>1.3 </a:t>
            </a:r>
            <a:r>
              <a:rPr lang="zh-CN" sz="3600" kern="1200" dirty="0">
                <a:latin typeface="楷体" panose="02010609060101010101" pitchFamily="49" charset="-122"/>
                <a:ea typeface="楷体" panose="02010609060101010101" pitchFamily="49" charset="-122"/>
              </a:rPr>
              <a:t>软件缺陷的概念</a:t>
            </a:r>
          </a:p>
        </p:txBody>
      </p:sp>
      <p:sp>
        <p:nvSpPr>
          <p:cNvPr id="38916" name="Rectangle 3"/>
          <p:cNvSpPr>
            <a:spLocks noGrp="1" noChangeArrowheads="1"/>
          </p:cNvSpPr>
          <p:nvPr>
            <p:ph sz="half" idx="1"/>
          </p:nvPr>
        </p:nvSpPr>
        <p:spPr>
          <a:xfrm>
            <a:off x="539552" y="843558"/>
            <a:ext cx="7966710" cy="3201035"/>
          </a:xfrm>
        </p:spPr>
        <p:txBody>
          <a:bodyPr/>
          <a:lstStyle/>
          <a:p>
            <a:pPr eaLnBrk="1" hangingPunct="1">
              <a:lnSpc>
                <a:spcPts val="3100"/>
              </a:lnSpc>
              <a:spcBef>
                <a:spcPts val="0"/>
              </a:spcBef>
            </a:pPr>
            <a:r>
              <a:rPr lang="zh-CN" altLang="en-US" sz="2600" dirty="0">
                <a:solidFill>
                  <a:srgbClr val="0000FF"/>
                </a:solidFill>
                <a:ea typeface="华文新魏" panose="02010800040101010101" pitchFamily="2" charset="-122"/>
              </a:rPr>
              <a:t>测试分析：虫子捉完了吗？</a:t>
            </a:r>
          </a:p>
          <a:p>
            <a:pPr eaLnBrk="1" hangingPunct="1">
              <a:lnSpc>
                <a:spcPts val="3100"/>
              </a:lnSpc>
              <a:spcBef>
                <a:spcPts val="0"/>
              </a:spcBef>
            </a:pPr>
            <a:r>
              <a:rPr lang="zh-CN" altLang="en-US" sz="2600" dirty="0">
                <a:solidFill>
                  <a:srgbClr val="0000FF"/>
                </a:solidFill>
                <a:ea typeface="华文新魏" panose="02010800040101010101" pitchFamily="2" charset="-122"/>
              </a:rPr>
              <a:t>还应注意</a:t>
            </a:r>
          </a:p>
          <a:p>
            <a:pPr lvl="1" eaLnBrk="1" hangingPunct="1">
              <a:lnSpc>
                <a:spcPts val="3100"/>
              </a:lnSpc>
              <a:spcBef>
                <a:spcPts val="0"/>
              </a:spcBef>
            </a:pPr>
            <a:r>
              <a:rPr lang="zh-CN" altLang="en-US" sz="2400" dirty="0">
                <a:solidFill>
                  <a:srgbClr val="0000FF"/>
                </a:solidFill>
                <a:ea typeface="华文新魏" panose="02010800040101010101" pitchFamily="2" charset="-122"/>
              </a:rPr>
              <a:t>测试的完整性和有效性 </a:t>
            </a:r>
          </a:p>
          <a:p>
            <a:pPr lvl="1" eaLnBrk="1" hangingPunct="1">
              <a:lnSpc>
                <a:spcPts val="3100"/>
              </a:lnSpc>
              <a:spcBef>
                <a:spcPts val="0"/>
              </a:spcBef>
            </a:pPr>
            <a:r>
              <a:rPr lang="zh-CN" altLang="en-US" sz="2400" dirty="0">
                <a:solidFill>
                  <a:srgbClr val="0000FF"/>
                </a:solidFill>
                <a:ea typeface="华文新魏" panose="02010800040101010101" pitchFamily="2" charset="-122"/>
              </a:rPr>
              <a:t>代码的测试 </a:t>
            </a:r>
          </a:p>
          <a:p>
            <a:pPr lvl="1" eaLnBrk="1" hangingPunct="1">
              <a:lnSpc>
                <a:spcPts val="3100"/>
              </a:lnSpc>
              <a:spcBef>
                <a:spcPts val="0"/>
              </a:spcBef>
            </a:pPr>
            <a:r>
              <a:rPr lang="zh-CN" altLang="en-US" sz="2400" dirty="0">
                <a:solidFill>
                  <a:srgbClr val="0000FF"/>
                </a:solidFill>
                <a:ea typeface="华文新魏" panose="02010800040101010101" pitchFamily="2" charset="-122"/>
              </a:rPr>
              <a:t>测试的管理</a:t>
            </a:r>
          </a:p>
          <a:p>
            <a:pPr eaLnBrk="1" hangingPunct="1">
              <a:lnSpc>
                <a:spcPts val="3100"/>
              </a:lnSpc>
              <a:spcBef>
                <a:spcPts val="0"/>
              </a:spcBef>
            </a:pPr>
            <a:r>
              <a:rPr lang="zh-CN" altLang="en-US" sz="2600" dirty="0">
                <a:solidFill>
                  <a:srgbClr val="0000FF"/>
                </a:solidFill>
                <a:ea typeface="华文新魏" panose="02010800040101010101" pitchFamily="2" charset="-122"/>
              </a:rPr>
              <a:t>测试应进一步引入针对性更强的测试方法，以提高测试效率，降低测试风险；测试必须通过一种支持管理的方式进行记录，保证通过测试发现的缺陷能得到及时修复</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AE8EB1E-BCB8-448B-B49B-DD70AC27418A}" type="slidenum">
              <a:rPr lang="en-US" altLang="zh-CN" sz="900"/>
              <a:t>37</a:t>
            </a:fld>
            <a:endParaRPr lang="en-US" altLang="zh-CN" sz="900"/>
          </a:p>
        </p:txBody>
      </p:sp>
      <p:sp>
        <p:nvSpPr>
          <p:cNvPr id="3993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1.3 </a:t>
            </a:r>
            <a:r>
              <a:rPr lang="zh-CN" b="1" smtClean="0">
                <a:latin typeface="黑体" panose="02010609060101010101" pitchFamily="49" charset="-122"/>
                <a:ea typeface="黑体" panose="02010609060101010101" pitchFamily="49" charset="-122"/>
              </a:rPr>
              <a:t>软件缺陷的概念</a:t>
            </a:r>
          </a:p>
        </p:txBody>
      </p:sp>
      <p:sp>
        <p:nvSpPr>
          <p:cNvPr id="39940" name="Rectangle 3"/>
          <p:cNvSpPr>
            <a:spLocks noGrp="1" noChangeArrowheads="1"/>
          </p:cNvSpPr>
          <p:nvPr>
            <p:ph sz="half" idx="1"/>
          </p:nvPr>
        </p:nvSpPr>
        <p:spPr>
          <a:xfrm>
            <a:off x="567055" y="1314451"/>
            <a:ext cx="7966710" cy="3370580"/>
          </a:xfrm>
        </p:spPr>
        <p:txBody>
          <a:bodyPr/>
          <a:lstStyle/>
          <a:p>
            <a:pPr algn="just" eaLnBrk="1" hangingPunct="1"/>
            <a:r>
              <a:rPr lang="zh-CN" altLang="en-US" sz="2600"/>
              <a:t>缺陷的来源及代价</a:t>
            </a:r>
            <a:endParaRPr lang="zh-CN" smtClean="0"/>
          </a:p>
        </p:txBody>
      </p:sp>
      <p:sp>
        <p:nvSpPr>
          <p:cNvPr id="39942" name="Rectangle 6"/>
          <p:cNvSpPr>
            <a:spLocks noChangeArrowheads="1"/>
          </p:cNvSpPr>
          <p:nvPr/>
        </p:nvSpPr>
        <p:spPr bwMode="auto">
          <a:xfrm>
            <a:off x="1142400" y="1803840"/>
            <a:ext cx="184727" cy="10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nchor="ctr">
            <a:spAutoFit/>
          </a:bodyPr>
          <a:lstStyle/>
          <a:p>
            <a:endParaRPr lang="zh-CN" altLang="zh-CN" sz="100"/>
          </a:p>
        </p:txBody>
      </p:sp>
      <p:graphicFrame>
        <p:nvGraphicFramePr>
          <p:cNvPr id="39943" name="Object 5"/>
          <p:cNvGraphicFramePr>
            <a:graphicFrameLocks noChangeAspect="1"/>
          </p:cNvGraphicFramePr>
          <p:nvPr/>
        </p:nvGraphicFramePr>
        <p:xfrm>
          <a:off x="684531" y="1644016"/>
          <a:ext cx="7914640" cy="2949575"/>
        </p:xfrm>
        <a:graphic>
          <a:graphicData uri="http://schemas.openxmlformats.org/presentationml/2006/ole">
            <mc:AlternateContent xmlns:mc="http://schemas.openxmlformats.org/markup-compatibility/2006">
              <mc:Choice xmlns:v="urn:schemas-microsoft-com:vml" Requires="v">
                <p:oleObj spid="_x0000_s40074" r:id="rId4" imgW="5612130" imgH="1936115" progId="Visio.Drawing.11">
                  <p:embed/>
                </p:oleObj>
              </mc:Choice>
              <mc:Fallback>
                <p:oleObj r:id="rId4" imgW="5612130" imgH="1936115"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31" y="1644016"/>
                        <a:ext cx="791464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FEDC52E9-00BB-481D-967B-BCED0AA4A5EA}" type="slidenum">
              <a:rPr lang="en-US" altLang="zh-CN" sz="900"/>
              <a:t>38</a:t>
            </a:fld>
            <a:endParaRPr lang="en-US" altLang="zh-CN" sz="900"/>
          </a:p>
        </p:txBody>
      </p:sp>
      <p:sp>
        <p:nvSpPr>
          <p:cNvPr id="4096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0964" name="Rectangle 3"/>
          <p:cNvSpPr>
            <a:spLocks noGrp="1" noChangeArrowheads="1"/>
          </p:cNvSpPr>
          <p:nvPr>
            <p:ph sz="half" idx="1"/>
          </p:nvPr>
        </p:nvSpPr>
        <p:spPr/>
        <p:txBody>
          <a:bodyPr/>
          <a:lstStyle/>
          <a:p>
            <a:pPr algn="just" eaLnBrk="1" hangingPunct="1"/>
            <a:r>
              <a:rPr lang="zh-CN" altLang="en-US" sz="2600"/>
              <a:t>测试用例的定义</a:t>
            </a:r>
            <a:r>
              <a:rPr lang="en-US" altLang="zh-CN" sz="2600">
                <a:latin typeface="Arial" panose="020B0604020202020204" pitchFamily="34" charset="0"/>
              </a:rPr>
              <a:t>——</a:t>
            </a:r>
            <a:r>
              <a:rPr lang="en-US" altLang="zh-CN" sz="2600"/>
              <a:t>IEEE1990</a:t>
            </a:r>
          </a:p>
          <a:p>
            <a:pPr lvl="1" eaLnBrk="1" hangingPunct="1"/>
            <a:r>
              <a:rPr lang="zh-CN" altLang="en-US" sz="2300"/>
              <a:t>是一组测试输入、执行条件和预期结果，目的是要满足一个特定的目标。</a:t>
            </a:r>
          </a:p>
          <a:p>
            <a:pPr lvl="1" eaLnBrk="1" hangingPunct="1"/>
            <a:r>
              <a:rPr lang="zh-CN" altLang="en-US" sz="2300"/>
              <a:t>比如：执行一条特定的程序路径或检验是否符合一个特定的需求 </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7D44D4C6-2BE9-446E-8F21-2D6E1EB2239D}" type="slidenum">
              <a:rPr lang="en-US" altLang="zh-CN" sz="900"/>
              <a:t>39</a:t>
            </a:fld>
            <a:endParaRPr lang="en-US" altLang="zh-CN" sz="900"/>
          </a:p>
        </p:txBody>
      </p:sp>
      <p:sp>
        <p:nvSpPr>
          <p:cNvPr id="4198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1988" name="Rectangle 3"/>
          <p:cNvSpPr>
            <a:spLocks noGrp="1" noChangeArrowheads="1"/>
          </p:cNvSpPr>
          <p:nvPr>
            <p:ph sz="half" idx="1"/>
          </p:nvPr>
        </p:nvSpPr>
        <p:spPr/>
        <p:txBody>
          <a:bodyPr/>
          <a:lstStyle/>
          <a:p>
            <a:pPr eaLnBrk="1" hangingPunct="1"/>
            <a:r>
              <a:rPr lang="zh-CN" altLang="en-US" sz="2600" dirty="0"/>
              <a:t>测试用例的定义</a:t>
            </a:r>
          </a:p>
          <a:p>
            <a:pPr eaLnBrk="1" hangingPunct="1"/>
            <a:r>
              <a:rPr lang="zh-CN" altLang="en-US" sz="2600" dirty="0"/>
              <a:t>测试用例 </a:t>
            </a:r>
            <a:r>
              <a:rPr lang="en-US" altLang="zh-CN" sz="2600" dirty="0"/>
              <a:t>= </a:t>
            </a:r>
            <a:r>
              <a:rPr lang="zh-CN" altLang="en-US" sz="2600" dirty="0"/>
              <a:t>输入 </a:t>
            </a:r>
            <a:r>
              <a:rPr lang="en-US" altLang="zh-CN" sz="2600" dirty="0"/>
              <a:t>+ </a:t>
            </a:r>
            <a:r>
              <a:rPr lang="zh-CN" altLang="en-US" sz="2600" dirty="0"/>
              <a:t>预期输出 </a:t>
            </a:r>
            <a:r>
              <a:rPr lang="en-US" altLang="zh-CN" sz="2600" dirty="0"/>
              <a:t>+ </a:t>
            </a:r>
            <a:r>
              <a:rPr lang="zh-CN" altLang="en-US" sz="2600" dirty="0"/>
              <a:t>测试环境</a:t>
            </a:r>
            <a:endParaRPr lang="en-US" altLang="zh-CN" sz="2600" dirty="0"/>
          </a:p>
          <a:p>
            <a:pPr marL="352416" lvl="1" indent="-352416" eaLnBrk="1" hangingPunct="1">
              <a:buFont typeface="Wingdings" panose="05000000000000000000" pitchFamily="2" charset="2"/>
              <a:buChar char="o"/>
            </a:pPr>
            <a:r>
              <a:rPr lang="zh-CN" altLang="zh-CN" sz="3200" dirty="0"/>
              <a:t>测试</a:t>
            </a:r>
            <a:r>
              <a:rPr lang="zh-CN" altLang="zh-CN" sz="3200" dirty="0"/>
              <a:t>环境</a:t>
            </a:r>
            <a:r>
              <a:rPr lang="zh-CN" altLang="en-US" sz="3200" dirty="0"/>
              <a:t>（真实、干净、独立、无毒）</a:t>
            </a:r>
            <a:endParaRPr lang="zh-CN" altLang="zh-CN" sz="3200" dirty="0"/>
          </a:p>
          <a:p>
            <a:pPr lvl="1" eaLnBrk="1" hangingPunct="1"/>
            <a:r>
              <a:rPr lang="zh-CN" altLang="en-US" sz="2800" dirty="0"/>
              <a:t>硬件环境</a:t>
            </a:r>
            <a:endParaRPr lang="en-US" altLang="zh-CN" sz="2800" dirty="0"/>
          </a:p>
          <a:p>
            <a:pPr lvl="1" eaLnBrk="1" hangingPunct="1"/>
            <a:r>
              <a:rPr lang="zh-CN" altLang="en-US" sz="2800" dirty="0"/>
              <a:t>软件环境</a:t>
            </a:r>
            <a:endParaRPr lang="en-US" altLang="zh-CN" sz="2800" dirty="0"/>
          </a:p>
          <a:p>
            <a:pPr lvl="1" eaLnBrk="1" hangingPunct="1"/>
            <a:r>
              <a:rPr lang="zh-CN" altLang="en-US" sz="2800" dirty="0"/>
              <a:t>网络环境</a:t>
            </a:r>
            <a:endParaRPr lang="en-US" altLang="zh-CN" sz="2800" dirty="0"/>
          </a:p>
          <a:p>
            <a:pPr lvl="1" eaLnBrk="1" hangingPunct="1"/>
            <a:r>
              <a:rPr lang="zh-CN" altLang="en-US" sz="2800" dirty="0"/>
              <a:t>历史数据</a:t>
            </a:r>
            <a:endParaRPr lang="zh-CN" altLang="zh-CN" sz="28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7172" name="Rectangle 3"/>
          <p:cNvSpPr>
            <a:spLocks noGrp="1" noChangeArrowheads="1"/>
          </p:cNvSpPr>
          <p:nvPr>
            <p:ph sz="half" idx="1"/>
          </p:nvPr>
        </p:nvSpPr>
        <p:spPr/>
        <p:txBody>
          <a:bodyPr/>
          <a:lstStyle/>
          <a:p>
            <a:pPr algn="just"/>
            <a:r>
              <a:rPr lang="zh-CN" altLang="en-US" sz="2600" dirty="0">
                <a:latin typeface="楷体" panose="02010609060101010101" pitchFamily="49" charset="-122"/>
                <a:ea typeface="楷体" panose="02010609060101010101" pitchFamily="49" charset="-122"/>
              </a:rPr>
              <a:t>软件的定义</a:t>
            </a:r>
          </a:p>
          <a:p>
            <a:pPr algn="just"/>
            <a:r>
              <a:rPr lang="zh-CN" altLang="en-US" sz="2600" dirty="0">
                <a:latin typeface="楷体" panose="02010609060101010101" pitchFamily="49" charset="-122"/>
                <a:ea typeface="楷体" panose="02010609060101010101" pitchFamily="49" charset="-122"/>
              </a:rPr>
              <a:t>软件 </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程序 </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数据库 </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文档 </a:t>
            </a:r>
            <a:r>
              <a:rPr lang="en-US" altLang="zh-CN" sz="2600" dirty="0">
                <a:latin typeface="楷体" panose="02010609060101010101" pitchFamily="49" charset="-122"/>
                <a:ea typeface="楷体" panose="02010609060101010101" pitchFamily="49" charset="-122"/>
              </a:rPr>
              <a:t>+ </a:t>
            </a:r>
            <a:r>
              <a:rPr lang="zh-CN" altLang="en-US" sz="2600" dirty="0">
                <a:latin typeface="楷体" panose="02010609060101010101" pitchFamily="49" charset="-122"/>
                <a:ea typeface="楷体" panose="02010609060101010101" pitchFamily="49" charset="-122"/>
              </a:rPr>
              <a:t>服务 </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E91AA7D2-B010-47F2-9627-3D21F4114373}" type="slidenum">
              <a:rPr lang="en-US" altLang="zh-CN" sz="900"/>
              <a:t>40</a:t>
            </a:fld>
            <a:endParaRPr lang="en-US" altLang="zh-CN" sz="900"/>
          </a:p>
        </p:txBody>
      </p:sp>
      <p:sp>
        <p:nvSpPr>
          <p:cNvPr id="4301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3012" name="Rectangle 3"/>
          <p:cNvSpPr>
            <a:spLocks noGrp="1" noChangeArrowheads="1"/>
          </p:cNvSpPr>
          <p:nvPr>
            <p:ph sz="half" idx="1"/>
          </p:nvPr>
        </p:nvSpPr>
        <p:spPr/>
        <p:txBody>
          <a:bodyPr/>
          <a:lstStyle/>
          <a:p>
            <a:pPr eaLnBrk="1" hangingPunct="1"/>
            <a:r>
              <a:rPr lang="zh-CN" altLang="en-US" sz="2600" dirty="0"/>
              <a:t>测试用例的设计</a:t>
            </a:r>
          </a:p>
          <a:p>
            <a:pPr lvl="1" eaLnBrk="1" hangingPunct="1"/>
            <a:r>
              <a:rPr lang="zh-CN" altLang="en-US" sz="2300" dirty="0"/>
              <a:t>正常数据</a:t>
            </a:r>
            <a:endParaRPr lang="en-US" sz="2300" dirty="0"/>
          </a:p>
          <a:p>
            <a:pPr lvl="1" eaLnBrk="1" hangingPunct="1"/>
            <a:r>
              <a:rPr lang="zh-CN" altLang="en-US" sz="2300" dirty="0"/>
              <a:t>错误数据</a:t>
            </a:r>
          </a:p>
          <a:p>
            <a:pPr lvl="1" eaLnBrk="1" hangingPunct="1"/>
            <a:r>
              <a:rPr lang="zh-CN" altLang="en-US" sz="2300" dirty="0"/>
              <a:t>边界数据</a:t>
            </a:r>
            <a:endParaRPr lang="en-US" sz="2300"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6F53BAA7-C704-43CC-B3D6-DEAB1BEF4F22}" type="slidenum">
              <a:rPr lang="en-US" altLang="zh-CN" sz="900"/>
              <a:t>41</a:t>
            </a:fld>
            <a:endParaRPr lang="en-US" altLang="zh-CN" sz="900"/>
          </a:p>
        </p:txBody>
      </p:sp>
      <p:sp>
        <p:nvSpPr>
          <p:cNvPr id="44035"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4036" name="Rectangle 3"/>
          <p:cNvSpPr>
            <a:spLocks noGrp="1" noChangeArrowheads="1"/>
          </p:cNvSpPr>
          <p:nvPr>
            <p:ph sz="half" idx="1"/>
          </p:nvPr>
        </p:nvSpPr>
        <p:spPr/>
        <p:txBody>
          <a:bodyPr/>
          <a:lstStyle/>
          <a:p>
            <a:pPr eaLnBrk="1" hangingPunct="1"/>
            <a:r>
              <a:rPr lang="zh-CN" altLang="en-US" sz="2600" dirty="0"/>
              <a:t>测试用例设计的基本原则</a:t>
            </a:r>
          </a:p>
          <a:p>
            <a:pPr lvl="1" eaLnBrk="1" hangingPunct="1"/>
            <a:r>
              <a:rPr lang="zh-CN" altLang="en-US" sz="2300" dirty="0"/>
              <a:t>数量越少越好</a:t>
            </a:r>
            <a:endParaRPr lang="en-US" sz="2300" dirty="0"/>
          </a:p>
          <a:p>
            <a:pPr lvl="1" eaLnBrk="1" hangingPunct="1"/>
            <a:r>
              <a:rPr lang="zh-CN" altLang="en-US" sz="2300" dirty="0"/>
              <a:t>典型性越高越好</a:t>
            </a:r>
            <a:endParaRPr lang="en-US" sz="2300" dirty="0"/>
          </a:p>
          <a:p>
            <a:pPr lvl="1" eaLnBrk="1" hangingPunct="1"/>
            <a:r>
              <a:rPr lang="zh-CN" altLang="en-US" sz="2300" dirty="0"/>
              <a:t>对缺陷的定位性越强越好</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A0B49FCD-21A3-4C2F-BA98-046ED0C2C7F6}" type="slidenum">
              <a:rPr lang="en-US" altLang="zh-CN" sz="900"/>
              <a:t>42</a:t>
            </a:fld>
            <a:endParaRPr lang="en-US" altLang="zh-CN" sz="900"/>
          </a:p>
        </p:txBody>
      </p:sp>
      <p:sp>
        <p:nvSpPr>
          <p:cNvPr id="4505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5060" name="Rectangle 3"/>
          <p:cNvSpPr>
            <a:spLocks noGrp="1" noChangeArrowheads="1"/>
          </p:cNvSpPr>
          <p:nvPr>
            <p:ph sz="half" idx="1"/>
          </p:nvPr>
        </p:nvSpPr>
        <p:spPr/>
        <p:txBody>
          <a:bodyPr/>
          <a:lstStyle/>
          <a:p>
            <a:pPr eaLnBrk="1" hangingPunct="1"/>
            <a:r>
              <a:rPr lang="zh-CN" altLang="en-US" sz="2900">
                <a:solidFill>
                  <a:srgbClr val="0000FF"/>
                </a:solidFill>
                <a:ea typeface="华文新魏" panose="02010800040101010101" pitchFamily="2" charset="-122"/>
              </a:rPr>
              <a:t>捉虫实践三：如何提高效率？</a:t>
            </a:r>
          </a:p>
          <a:p>
            <a:pPr lvl="1" eaLnBrk="1" hangingPunct="1"/>
            <a:r>
              <a:rPr lang="zh-CN" altLang="en-US">
                <a:solidFill>
                  <a:srgbClr val="0000FF"/>
                </a:solidFill>
                <a:ea typeface="华文新魏" panose="02010800040101010101" pitchFamily="2" charset="-122"/>
              </a:rPr>
              <a:t>功能描述</a:t>
            </a:r>
          </a:p>
          <a:p>
            <a:pPr lvl="1" eaLnBrk="1" hangingPunct="1"/>
            <a:r>
              <a:rPr lang="zh-CN" altLang="en-US">
                <a:solidFill>
                  <a:srgbClr val="0000FF"/>
                </a:solidFill>
                <a:ea typeface="华文新魏" panose="02010800040101010101" pitchFamily="2" charset="-122"/>
              </a:rPr>
              <a:t>开始测试</a:t>
            </a:r>
          </a:p>
          <a:p>
            <a:pPr lvl="1" eaLnBrk="1" hangingPunct="1"/>
            <a:r>
              <a:rPr lang="zh-CN" altLang="en-US">
                <a:solidFill>
                  <a:srgbClr val="0000FF"/>
                </a:solidFill>
                <a:ea typeface="华文新魏" panose="02010800040101010101" pitchFamily="2" charset="-122"/>
              </a:rPr>
              <a:t>测试分析</a:t>
            </a:r>
          </a:p>
          <a:p>
            <a:pPr algn="just" eaLnBrk="1" hangingPunct="1"/>
            <a:endParaRPr lang="en-US" altLang="zh-CN" sz="260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6"/>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22D2A483-5DD3-41C2-84C8-1AAEF2788574}" type="slidenum">
              <a:rPr lang="en-US" altLang="zh-CN" sz="900"/>
              <a:t>43</a:t>
            </a:fld>
            <a:endParaRPr lang="en-US" altLang="zh-CN" sz="900"/>
          </a:p>
        </p:txBody>
      </p:sp>
      <p:sp>
        <p:nvSpPr>
          <p:cNvPr id="46083"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6084" name="Rectangle 3"/>
          <p:cNvSpPr>
            <a:spLocks noGrp="1" noChangeArrowheads="1"/>
          </p:cNvSpPr>
          <p:nvPr>
            <p:ph sz="half" idx="1"/>
          </p:nvPr>
        </p:nvSpPr>
        <p:spPr/>
        <p:txBody>
          <a:bodyPr/>
          <a:lstStyle/>
          <a:p>
            <a:pPr eaLnBrk="1" hangingPunct="1"/>
            <a:r>
              <a:rPr lang="zh-CN" altLang="en-US" sz="2600">
                <a:solidFill>
                  <a:srgbClr val="0000FF"/>
                </a:solidFill>
                <a:ea typeface="华文新魏" panose="02010800040101010101" pitchFamily="2" charset="-122"/>
              </a:rPr>
              <a:t>开始测试</a:t>
            </a:r>
            <a:endParaRPr lang="en-US" sz="2600">
              <a:solidFill>
                <a:srgbClr val="0000FF"/>
              </a:solidFill>
              <a:ea typeface="华文新魏" panose="02010800040101010101" pitchFamily="2" charset="-122"/>
            </a:endParaRPr>
          </a:p>
          <a:p>
            <a:pPr eaLnBrk="1" hangingPunct="1"/>
            <a:r>
              <a:rPr lang="en-US" altLang="zh-CN" sz="2600">
                <a:solidFill>
                  <a:srgbClr val="0000FF"/>
                </a:solidFill>
                <a:ea typeface="华文新魏" panose="02010800040101010101" pitchFamily="2" charset="-122"/>
              </a:rPr>
              <a:t>3</a:t>
            </a:r>
            <a:r>
              <a:rPr lang="zh-CN" altLang="en-US" sz="2600">
                <a:solidFill>
                  <a:srgbClr val="0000FF"/>
                </a:solidFill>
                <a:ea typeface="华文新魏" panose="02010800040101010101" pitchFamily="2" charset="-122"/>
              </a:rPr>
              <a:t>个整型输入参数：</a:t>
            </a:r>
            <a:r>
              <a:rPr lang="en-US" altLang="zh-CN" sz="2600">
                <a:solidFill>
                  <a:srgbClr val="0000FF"/>
                </a:solidFill>
                <a:ea typeface="华文新魏" panose="02010800040101010101" pitchFamily="2" charset="-122"/>
              </a:rPr>
              <a:t>year</a:t>
            </a:r>
            <a:r>
              <a:rPr lang="zh-CN" altLang="en-US" sz="2600">
                <a:solidFill>
                  <a:srgbClr val="0000FF"/>
                </a:solidFill>
                <a:ea typeface="华文新魏" panose="02010800040101010101" pitchFamily="2" charset="-122"/>
              </a:rPr>
              <a:t>，</a:t>
            </a:r>
            <a:r>
              <a:rPr lang="en-US" altLang="zh-CN" sz="2600">
                <a:solidFill>
                  <a:srgbClr val="0000FF"/>
                </a:solidFill>
                <a:ea typeface="华文新魏" panose="02010800040101010101" pitchFamily="2" charset="-122"/>
              </a:rPr>
              <a:t>month</a:t>
            </a:r>
            <a:r>
              <a:rPr lang="zh-CN" altLang="en-US" sz="2600">
                <a:solidFill>
                  <a:srgbClr val="0000FF"/>
                </a:solidFill>
                <a:ea typeface="华文新魏" panose="02010800040101010101" pitchFamily="2" charset="-122"/>
              </a:rPr>
              <a:t>，</a:t>
            </a:r>
            <a:r>
              <a:rPr lang="en-US" altLang="zh-CN" sz="2600">
                <a:solidFill>
                  <a:srgbClr val="0000FF"/>
                </a:solidFill>
                <a:ea typeface="华文新魏" panose="02010800040101010101" pitchFamily="2" charset="-122"/>
              </a:rPr>
              <a:t>day</a:t>
            </a:r>
            <a:endParaRPr lang="zh-CN" altLang="zh-CN" sz="2600">
              <a:solidFill>
                <a:srgbClr val="0000FF"/>
              </a:solidFill>
              <a:ea typeface="华文新魏" panose="02010800040101010101" pitchFamily="2" charset="-122"/>
            </a:endParaRPr>
          </a:p>
        </p:txBody>
      </p:sp>
      <p:pic>
        <p:nvPicPr>
          <p:cNvPr id="460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 y="2256791"/>
            <a:ext cx="9133840" cy="197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2FA0FE50-E26E-442F-9E6E-BED78137F903}" type="slidenum">
              <a:rPr lang="en-US" altLang="zh-CN" sz="900"/>
              <a:t>44</a:t>
            </a:fld>
            <a:endParaRPr lang="en-US" altLang="zh-CN" sz="900"/>
          </a:p>
        </p:txBody>
      </p:sp>
      <p:sp>
        <p:nvSpPr>
          <p:cNvPr id="4710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7108" name="Rectangle 3"/>
          <p:cNvSpPr>
            <a:spLocks noGrp="1" noChangeArrowheads="1"/>
          </p:cNvSpPr>
          <p:nvPr>
            <p:ph sz="half" idx="1"/>
          </p:nvPr>
        </p:nvSpPr>
        <p:spPr/>
        <p:txBody>
          <a:bodyPr/>
          <a:lstStyle/>
          <a:p>
            <a:pPr eaLnBrk="1" hangingPunct="1"/>
            <a:r>
              <a:rPr lang="zh-CN" altLang="en-US" sz="2600">
                <a:solidFill>
                  <a:srgbClr val="0000FF"/>
                </a:solidFill>
                <a:ea typeface="华文新魏" panose="02010800040101010101" pitchFamily="2" charset="-122"/>
              </a:rPr>
              <a:t>部分测试用例</a:t>
            </a:r>
          </a:p>
        </p:txBody>
      </p:sp>
      <p:pic>
        <p:nvPicPr>
          <p:cNvPr id="471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991" y="1768476"/>
            <a:ext cx="6417310" cy="327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A8AEECFD-7DAB-406B-B2F3-EEE1CCB4D2FB}" type="slidenum">
              <a:rPr lang="en-US" altLang="zh-CN" sz="900"/>
              <a:t>45</a:t>
            </a:fld>
            <a:endParaRPr lang="en-US" altLang="zh-CN" sz="900"/>
          </a:p>
        </p:txBody>
      </p:sp>
      <p:sp>
        <p:nvSpPr>
          <p:cNvPr id="48131"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8132" name="Rectangle 3"/>
          <p:cNvSpPr>
            <a:spLocks noGrp="1" noChangeArrowheads="1"/>
          </p:cNvSpPr>
          <p:nvPr>
            <p:ph sz="half" idx="1"/>
          </p:nvPr>
        </p:nvSpPr>
        <p:spPr/>
        <p:txBody>
          <a:bodyPr/>
          <a:lstStyle/>
          <a:p>
            <a:pPr eaLnBrk="1" hangingPunct="1"/>
            <a:r>
              <a:rPr lang="zh-CN" altLang="en-US" sz="2600">
                <a:solidFill>
                  <a:srgbClr val="0000FF"/>
                </a:solidFill>
                <a:ea typeface="华文新魏" panose="02010800040101010101" pitchFamily="2" charset="-122"/>
              </a:rPr>
              <a:t>部分测试用例（续）</a:t>
            </a:r>
          </a:p>
        </p:txBody>
      </p:sp>
      <p:pic>
        <p:nvPicPr>
          <p:cNvPr id="481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804036"/>
            <a:ext cx="8875395" cy="2783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C3B635-6E0D-479C-A8CA-A3B0376CCFA6}" type="slidenum">
              <a:rPr lang="en-US" altLang="zh-CN" sz="900"/>
              <a:t>46</a:t>
            </a:fld>
            <a:endParaRPr lang="en-US" altLang="zh-CN" sz="900"/>
          </a:p>
        </p:txBody>
      </p:sp>
      <p:sp>
        <p:nvSpPr>
          <p:cNvPr id="49155"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49156" name="Rectangle 3"/>
          <p:cNvSpPr>
            <a:spLocks noGrp="1" noChangeArrowheads="1"/>
          </p:cNvSpPr>
          <p:nvPr>
            <p:ph sz="half" idx="1"/>
          </p:nvPr>
        </p:nvSpPr>
        <p:spPr>
          <a:xfrm>
            <a:off x="567055" y="1242695"/>
            <a:ext cx="7966710" cy="3728085"/>
          </a:xfrm>
        </p:spPr>
        <p:txBody>
          <a:bodyPr/>
          <a:lstStyle/>
          <a:p>
            <a:pPr eaLnBrk="1" hangingPunct="1"/>
            <a:r>
              <a:rPr lang="zh-CN" altLang="en-US" sz="2600">
                <a:solidFill>
                  <a:srgbClr val="0000FF"/>
                </a:solidFill>
                <a:ea typeface="华文新魏" panose="02010800040101010101" pitchFamily="2" charset="-122"/>
              </a:rPr>
              <a:t>测试分析：如何提高效率？</a:t>
            </a:r>
          </a:p>
          <a:p>
            <a:pPr eaLnBrk="1" hangingPunct="1"/>
            <a:r>
              <a:rPr lang="zh-CN" altLang="en-US" sz="2600">
                <a:solidFill>
                  <a:srgbClr val="0000FF"/>
                </a:solidFill>
                <a:ea typeface="华文新魏" panose="02010800040101010101" pitchFamily="2" charset="-122"/>
              </a:rPr>
              <a:t>改进</a:t>
            </a:r>
          </a:p>
          <a:p>
            <a:pPr lvl="1" eaLnBrk="1" hangingPunct="1"/>
            <a:r>
              <a:rPr lang="zh-CN" altLang="en-US" sz="2400">
                <a:solidFill>
                  <a:srgbClr val="0000FF"/>
                </a:solidFill>
                <a:ea typeface="华文新魏" panose="02010800040101010101" pitchFamily="2" charset="-122"/>
              </a:rPr>
              <a:t>测试用例更具典型性</a:t>
            </a:r>
          </a:p>
          <a:p>
            <a:pPr lvl="1" eaLnBrk="1" hangingPunct="1"/>
            <a:r>
              <a:rPr lang="zh-CN" altLang="en-US" sz="2400">
                <a:solidFill>
                  <a:srgbClr val="0000FF"/>
                </a:solidFill>
                <a:ea typeface="华文新魏" panose="02010800040101010101" pitchFamily="2" charset="-122"/>
              </a:rPr>
              <a:t>测试用例利于查找和管理</a:t>
            </a:r>
          </a:p>
          <a:p>
            <a:pPr eaLnBrk="1" hangingPunct="1"/>
            <a:r>
              <a:rPr lang="zh-CN" altLang="en-US" sz="2600">
                <a:solidFill>
                  <a:srgbClr val="0000FF"/>
                </a:solidFill>
                <a:ea typeface="华文新魏" panose="02010800040101010101" pitchFamily="2" charset="-122"/>
              </a:rPr>
              <a:t>新的问题</a:t>
            </a:r>
            <a:endParaRPr lang="en-US" sz="2600">
              <a:solidFill>
                <a:srgbClr val="0000FF"/>
              </a:solidFill>
              <a:ea typeface="华文新魏" panose="02010800040101010101" pitchFamily="2" charset="-122"/>
            </a:endParaRPr>
          </a:p>
          <a:p>
            <a:pPr lvl="1" eaLnBrk="1" hangingPunct="1"/>
            <a:r>
              <a:rPr lang="zh-CN" altLang="en-US" sz="2400">
                <a:solidFill>
                  <a:srgbClr val="0000FF"/>
                </a:solidFill>
                <a:ea typeface="华文新魏" panose="02010800040101010101" pitchFamily="2" charset="-122"/>
              </a:rPr>
              <a:t>测试用例的有效性</a:t>
            </a:r>
            <a:endParaRPr lang="en-US" sz="2400">
              <a:solidFill>
                <a:srgbClr val="0000FF"/>
              </a:solidFill>
              <a:ea typeface="华文新魏" panose="02010800040101010101" pitchFamily="2" charset="-122"/>
            </a:endParaRPr>
          </a:p>
          <a:p>
            <a:pPr lvl="1" eaLnBrk="1" hangingPunct="1"/>
            <a:r>
              <a:rPr lang="zh-CN" altLang="en-US" sz="2400">
                <a:solidFill>
                  <a:srgbClr val="0000FF"/>
                </a:solidFill>
                <a:ea typeface="华文新魏" panose="02010800040101010101" pitchFamily="2" charset="-122"/>
              </a:rPr>
              <a:t>测试用例的规模</a:t>
            </a:r>
          </a:p>
          <a:p>
            <a:pPr lvl="1" eaLnBrk="1" hangingPunct="1"/>
            <a:r>
              <a:rPr lang="zh-CN" altLang="en-US" sz="2400">
                <a:solidFill>
                  <a:srgbClr val="0000FF"/>
                </a:solidFill>
                <a:ea typeface="华文新魏" panose="02010800040101010101" pitchFamily="2" charset="-122"/>
              </a:rPr>
              <a:t>缺陷定位问题</a:t>
            </a:r>
            <a:endParaRPr lang="en-US" sz="2400">
              <a:solidFill>
                <a:srgbClr val="0000FF"/>
              </a:solidFill>
              <a:ea typeface="华文新魏" panose="02010800040101010101" pitchFamily="2" charset="-122"/>
            </a:endParaRPr>
          </a:p>
          <a:p>
            <a:pPr lvl="1" eaLnBrk="1" hangingPunct="1"/>
            <a:r>
              <a:rPr lang="zh-CN" altLang="en-US" sz="2400">
                <a:solidFill>
                  <a:srgbClr val="0000FF"/>
                </a:solidFill>
                <a:ea typeface="华文新魏" panose="02010800040101010101" pitchFamily="2" charset="-122"/>
              </a:rPr>
              <a:t>缺陷管理问题</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9D7A2F3-85C0-48FE-AF9B-8FA8BCBD4A5B}" type="slidenum">
              <a:rPr lang="en-US" altLang="zh-CN" sz="900"/>
              <a:t>47</a:t>
            </a:fld>
            <a:endParaRPr lang="en-US" altLang="zh-CN" sz="900"/>
          </a:p>
        </p:txBody>
      </p:sp>
      <p:sp>
        <p:nvSpPr>
          <p:cNvPr id="50179"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1.4 </a:t>
            </a:r>
            <a:r>
              <a:rPr lang="zh-CN" b="1" smtClean="0">
                <a:latin typeface="黑体" panose="02010609060101010101" pitchFamily="49" charset="-122"/>
                <a:ea typeface="黑体" panose="02010609060101010101" pitchFamily="49" charset="-122"/>
              </a:rPr>
              <a:t>测试用例的概念</a:t>
            </a:r>
          </a:p>
        </p:txBody>
      </p:sp>
      <p:sp>
        <p:nvSpPr>
          <p:cNvPr id="50180" name="Rectangle 3"/>
          <p:cNvSpPr>
            <a:spLocks noGrp="1" noChangeArrowheads="1"/>
          </p:cNvSpPr>
          <p:nvPr>
            <p:ph sz="half" idx="1"/>
          </p:nvPr>
        </p:nvSpPr>
        <p:spPr/>
        <p:txBody>
          <a:bodyPr/>
          <a:lstStyle/>
          <a:p>
            <a:pPr eaLnBrk="1" hangingPunct="1"/>
            <a:r>
              <a:rPr lang="zh-CN" altLang="en-US" sz="2600">
                <a:solidFill>
                  <a:srgbClr val="0000FF"/>
                </a:solidFill>
                <a:ea typeface="华文新魏" panose="02010800040101010101" pitchFamily="2" charset="-122"/>
              </a:rPr>
              <a:t>测试分析：如何提高效率？</a:t>
            </a:r>
          </a:p>
          <a:p>
            <a:pPr eaLnBrk="1" hangingPunct="1"/>
            <a:r>
              <a:rPr lang="zh-CN" altLang="en-US" sz="2600">
                <a:solidFill>
                  <a:srgbClr val="0000FF"/>
                </a:solidFill>
                <a:ea typeface="华文新魏" panose="02010800040101010101" pitchFamily="2" charset="-122"/>
              </a:rPr>
              <a:t>需针对正常数据、边界数据、错误数据，以及系统业务流程等不同的方面，进行测试方法研究，利用规范的测试方法，在测试用例的规模、有效性、缺陷定位能力等方面提高测试的效率</a:t>
            </a:r>
            <a:endParaRPr lang="en-US" sz="2600">
              <a:solidFill>
                <a:srgbClr val="0000FF"/>
              </a:solidFill>
              <a:ea typeface="华文新魏" panose="02010800040101010101" pitchFamily="2" charset="-122"/>
            </a:endParaRPr>
          </a:p>
          <a:p>
            <a:pPr eaLnBrk="1" hangingPunct="1"/>
            <a:r>
              <a:rPr lang="zh-CN" altLang="en-US" sz="2600">
                <a:solidFill>
                  <a:srgbClr val="0000FF"/>
                </a:solidFill>
                <a:ea typeface="华文新魏" panose="02010800040101010101" pitchFamily="2" charset="-122"/>
              </a:rPr>
              <a:t>需引入自动化测试，将测试人员从枯燥的测试执行工作中解放出来，让机器自动、准确地完成测试的执行</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1.5 </a:t>
            </a:r>
            <a:r>
              <a:rPr lang="zh-CN" altLang="zh-CN" b="1" dirty="0">
                <a:latin typeface="黑体" panose="02010609060101010101" pitchFamily="49" charset="-122"/>
                <a:ea typeface="黑体" panose="02010609060101010101" pitchFamily="49" charset="-122"/>
              </a:rPr>
              <a:t>自动化测试</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843" y="3358346"/>
            <a:ext cx="211455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云形标注 10"/>
          <p:cNvSpPr/>
          <p:nvPr/>
        </p:nvSpPr>
        <p:spPr>
          <a:xfrm>
            <a:off x="395537" y="1768764"/>
            <a:ext cx="2088232" cy="1248905"/>
          </a:xfrm>
          <a:prstGeom prst="cloudCallout">
            <a:avLst>
              <a:gd name="adj1" fmla="val 107899"/>
              <a:gd name="adj2" fmla="val 156070"/>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ts val="2644"/>
              </a:lnSpc>
            </a:pPr>
            <a:r>
              <a:rPr lang="zh-CN" altLang="en-US" dirty="0"/>
              <a:t>这么多东西，</a:t>
            </a:r>
          </a:p>
          <a:p>
            <a:pPr algn="ctr">
              <a:lnSpc>
                <a:spcPts val="2444"/>
              </a:lnSpc>
            </a:pPr>
            <a:r>
              <a:rPr lang="zh-CN" altLang="en-US" dirty="0"/>
              <a:t>怎么能测得</a:t>
            </a:r>
          </a:p>
          <a:p>
            <a:pPr algn="ctr">
              <a:lnSpc>
                <a:spcPts val="2444"/>
              </a:lnSpc>
            </a:pPr>
            <a:r>
              <a:rPr lang="zh-CN" altLang="en-US" dirty="0"/>
              <a:t>完呀！</a:t>
            </a:r>
          </a:p>
        </p:txBody>
      </p:sp>
      <p:sp>
        <p:nvSpPr>
          <p:cNvPr id="13" name="云形标注 12"/>
          <p:cNvSpPr/>
          <p:nvPr/>
        </p:nvSpPr>
        <p:spPr>
          <a:xfrm>
            <a:off x="3203849" y="1197679"/>
            <a:ext cx="2088232" cy="1248905"/>
          </a:xfrm>
          <a:prstGeom prst="cloudCallout">
            <a:avLst>
              <a:gd name="adj1" fmla="val -3204"/>
              <a:gd name="adj2" fmla="val 143777"/>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ts val="2644"/>
              </a:lnSpc>
            </a:pPr>
            <a:r>
              <a:rPr lang="zh-CN" altLang="en-US" dirty="0"/>
              <a:t>测了一遍又</a:t>
            </a:r>
          </a:p>
          <a:p>
            <a:pPr algn="ctr">
              <a:lnSpc>
                <a:spcPts val="2644"/>
              </a:lnSpc>
            </a:pPr>
            <a:r>
              <a:rPr lang="zh-CN" altLang="en-US" dirty="0"/>
              <a:t>一遍，快烦</a:t>
            </a:r>
          </a:p>
          <a:p>
            <a:pPr algn="ctr">
              <a:lnSpc>
                <a:spcPts val="2644"/>
              </a:lnSpc>
            </a:pPr>
            <a:r>
              <a:rPr lang="zh-CN" altLang="en-US" dirty="0"/>
              <a:t>死了！</a:t>
            </a:r>
          </a:p>
        </p:txBody>
      </p:sp>
      <p:sp>
        <p:nvSpPr>
          <p:cNvPr id="14" name="云形标注 13"/>
          <p:cNvSpPr/>
          <p:nvPr/>
        </p:nvSpPr>
        <p:spPr>
          <a:xfrm>
            <a:off x="5508104" y="771551"/>
            <a:ext cx="2808312" cy="1712076"/>
          </a:xfrm>
          <a:prstGeom prst="cloudCallout">
            <a:avLst>
              <a:gd name="adj1" fmla="val -71238"/>
              <a:gd name="adj2" fmla="val 94572"/>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ts val="2644"/>
              </a:lnSpc>
            </a:pPr>
            <a:r>
              <a:rPr lang="zh-CN" altLang="en-US" dirty="0"/>
              <a:t>让我这么高智</a:t>
            </a:r>
          </a:p>
          <a:p>
            <a:pPr algn="ctr">
              <a:lnSpc>
                <a:spcPts val="2644"/>
              </a:lnSpc>
            </a:pPr>
            <a:r>
              <a:rPr lang="zh-CN" altLang="en-US" dirty="0"/>
              <a:t>商的人做这个，</a:t>
            </a:r>
          </a:p>
          <a:p>
            <a:pPr algn="ctr">
              <a:lnSpc>
                <a:spcPts val="2644"/>
              </a:lnSpc>
            </a:pPr>
            <a:r>
              <a:rPr lang="zh-CN" altLang="en-US" dirty="0"/>
              <a:t>体力活啊！</a:t>
            </a:r>
          </a:p>
          <a:p>
            <a:pPr algn="ctr">
              <a:lnSpc>
                <a:spcPts val="2644"/>
              </a:lnSpc>
            </a:pPr>
            <a:endParaRPr lang="zh-CN" altLang="en-US" dirty="0"/>
          </a:p>
        </p:txBody>
      </p:sp>
      <p:sp>
        <p:nvSpPr>
          <p:cNvPr id="15" name="云形标注 14"/>
          <p:cNvSpPr/>
          <p:nvPr/>
        </p:nvSpPr>
        <p:spPr>
          <a:xfrm>
            <a:off x="6372201" y="2546982"/>
            <a:ext cx="2568356" cy="1680953"/>
          </a:xfrm>
          <a:prstGeom prst="cloudCallout">
            <a:avLst>
              <a:gd name="adj1" fmla="val -97316"/>
              <a:gd name="adj2" fmla="val 52803"/>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ts val="2644"/>
              </a:lnSpc>
            </a:pPr>
            <a:r>
              <a:rPr lang="zh-CN" altLang="en-US" dirty="0"/>
              <a:t>测试结果还要</a:t>
            </a:r>
          </a:p>
          <a:p>
            <a:pPr algn="ctr">
              <a:lnSpc>
                <a:spcPts val="2644"/>
              </a:lnSpc>
            </a:pPr>
            <a:r>
              <a:rPr lang="zh-CN" altLang="en-US" dirty="0"/>
              <a:t>精确到秒？太</a:t>
            </a:r>
          </a:p>
          <a:p>
            <a:pPr algn="ctr">
              <a:lnSpc>
                <a:spcPts val="2644"/>
              </a:lnSpc>
            </a:pPr>
            <a:r>
              <a:rPr lang="zh-CN" altLang="en-US" dirty="0"/>
              <a:t>难为人了吧？</a:t>
            </a:r>
          </a:p>
          <a:p>
            <a:pPr algn="ctr">
              <a:lnSpc>
                <a:spcPts val="2644"/>
              </a:lnSpc>
            </a:pPr>
            <a:endParaRPr lang="zh-CN" altLang="en-US" dirty="0"/>
          </a:p>
        </p:txBody>
      </p:sp>
    </p:spTree>
    <p:extLst>
      <p:ext uri="{BB962C8B-B14F-4D97-AF65-F5344CB8AC3E}">
        <p14:creationId xmlns:p14="http://schemas.microsoft.com/office/powerpoint/2010/main" val="4138280680"/>
      </p:ext>
    </p:extLst>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6EC24405-0ABB-4245-B7CF-A17DD6187DCF}" type="slidenum">
              <a:rPr lang="en-US" altLang="zh-CN" sz="900"/>
              <a:t>49</a:t>
            </a:fld>
            <a:endParaRPr lang="en-US" altLang="zh-CN" sz="900"/>
          </a:p>
        </p:txBody>
      </p:sp>
      <p:sp>
        <p:nvSpPr>
          <p:cNvPr id="51203"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1.5 </a:t>
            </a:r>
            <a:r>
              <a:rPr lang="zh-CN" b="1" dirty="0" smtClean="0">
                <a:latin typeface="黑体" panose="02010609060101010101" pitchFamily="49" charset="-122"/>
                <a:ea typeface="黑体" panose="02010609060101010101" pitchFamily="49" charset="-122"/>
              </a:rPr>
              <a:t>自动化测试</a:t>
            </a:r>
          </a:p>
        </p:txBody>
      </p:sp>
      <p:sp>
        <p:nvSpPr>
          <p:cNvPr id="51204" name="Rectangle 3"/>
          <p:cNvSpPr>
            <a:spLocks noGrp="1" noChangeArrowheads="1"/>
          </p:cNvSpPr>
          <p:nvPr>
            <p:ph sz="half" idx="1"/>
          </p:nvPr>
        </p:nvSpPr>
        <p:spPr/>
        <p:txBody>
          <a:bodyPr/>
          <a:lstStyle/>
          <a:p>
            <a:pPr eaLnBrk="1" hangingPunct="1"/>
            <a:r>
              <a:rPr lang="zh-CN" b="1" dirty="0" smtClean="0"/>
              <a:t>定义</a:t>
            </a:r>
          </a:p>
          <a:p>
            <a:pPr lvl="1" eaLnBrk="1" hangingPunct="1"/>
            <a:r>
              <a:rPr lang="zh-CN" b="1" dirty="0" smtClean="0"/>
              <a:t>相对手动测试而存在的，它是通过</a:t>
            </a:r>
            <a:r>
              <a:rPr lang="zh-CN" b="1" dirty="0" smtClean="0">
                <a:solidFill>
                  <a:srgbClr val="FF0000"/>
                </a:solidFill>
              </a:rPr>
              <a:t>测试工具、测试脚本</a:t>
            </a:r>
            <a:r>
              <a:rPr lang="en-US" altLang="zh-CN" b="1" dirty="0" smtClean="0"/>
              <a:t>(Test Scripts)</a:t>
            </a:r>
            <a:r>
              <a:rPr lang="zh-CN" b="1" dirty="0" smtClean="0"/>
              <a:t>等手段，按照测试工程师的预定计划对软件产品进行自动的测试，从而验证软件是否满足用户的需求。</a:t>
            </a:r>
            <a:endParaRPr lang="zh-CN" dirty="0" smtClean="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8196" name="Rectangle 3"/>
          <p:cNvSpPr>
            <a:spLocks noGrp="1" noChangeArrowheads="1"/>
          </p:cNvSpPr>
          <p:nvPr>
            <p:ph sz="half" idx="1"/>
          </p:nvPr>
        </p:nvSpPr>
        <p:spPr>
          <a:xfrm>
            <a:off x="539552" y="1059582"/>
            <a:ext cx="8280920" cy="3201035"/>
          </a:xfrm>
        </p:spPr>
        <p:txBody>
          <a:bodyPr/>
          <a:lstStyle/>
          <a:p>
            <a:pPr algn="just" eaLnBrk="1" hangingPunct="1"/>
            <a:r>
              <a:rPr lang="zh-CN" altLang="en-US" sz="2600" dirty="0">
                <a:latin typeface="楷体" panose="02010609060101010101" pitchFamily="49" charset="-122"/>
                <a:ea typeface="楷体" panose="02010609060101010101" pitchFamily="49" charset="-122"/>
              </a:rPr>
              <a:t>软件的特点</a:t>
            </a:r>
          </a:p>
          <a:p>
            <a:pPr lvl="1" algn="just" eaLnBrk="1" hangingPunct="1"/>
            <a:r>
              <a:rPr lang="zh-CN" altLang="en-US" sz="2300" dirty="0">
                <a:latin typeface="楷体" panose="02010609060101010101" pitchFamily="49" charset="-122"/>
                <a:ea typeface="楷体" panose="02010609060101010101" pitchFamily="49" charset="-122"/>
              </a:rPr>
              <a:t>软件必须</a:t>
            </a:r>
            <a:r>
              <a:rPr lang="zh-CN" altLang="en-US" sz="2300" dirty="0">
                <a:solidFill>
                  <a:srgbClr val="FF0000"/>
                </a:solidFill>
                <a:latin typeface="楷体" panose="02010609060101010101" pitchFamily="49" charset="-122"/>
                <a:ea typeface="楷体" panose="02010609060101010101" pitchFamily="49" charset="-122"/>
              </a:rPr>
              <a:t>依托具体的硬件设备</a:t>
            </a:r>
            <a:r>
              <a:rPr lang="zh-CN" altLang="en-US" sz="2300" dirty="0">
                <a:latin typeface="楷体" panose="02010609060101010101" pitchFamily="49" charset="-122"/>
                <a:ea typeface="楷体" panose="02010609060101010101" pitchFamily="49" charset="-122"/>
              </a:rPr>
              <a:t>而运行，硬件的改变很可能导致软件不可用</a:t>
            </a:r>
          </a:p>
          <a:p>
            <a:pPr lvl="1" algn="just" eaLnBrk="1" hangingPunct="1"/>
            <a:r>
              <a:rPr lang="zh-CN" altLang="en-US" sz="2300" dirty="0">
                <a:latin typeface="楷体" panose="02010609060101010101" pitchFamily="49" charset="-122"/>
                <a:ea typeface="楷体" panose="02010609060101010101" pitchFamily="49" charset="-122"/>
              </a:rPr>
              <a:t>软件严重依靠人的智力劳动，因此，常具有较大的随意性 </a:t>
            </a:r>
          </a:p>
          <a:p>
            <a:pPr lvl="1" algn="just" eaLnBrk="1" hangingPunct="1"/>
            <a:r>
              <a:rPr lang="zh-CN" altLang="en-US" sz="2300" dirty="0">
                <a:latin typeface="楷体" panose="02010609060101010101" pitchFamily="49" charset="-122"/>
                <a:ea typeface="楷体" panose="02010609060101010101" pitchFamily="49" charset="-122"/>
              </a:rPr>
              <a:t>软件不会磨损，但会随硬件设备及用户需求的不断变化而不断需要进行升级，甚至也可能被淘汰 </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b="1" dirty="0">
                <a:latin typeface="黑体" panose="02010609060101010101" pitchFamily="49" charset="-122"/>
                <a:ea typeface="黑体" panose="02010609060101010101" pitchFamily="49" charset="-122"/>
              </a:rPr>
              <a:t>1.5 </a:t>
            </a:r>
            <a:r>
              <a:rPr lang="zh-CN" altLang="zh-CN" b="1" dirty="0">
                <a:latin typeface="黑体" panose="02010609060101010101" pitchFamily="49" charset="-122"/>
                <a:ea typeface="黑体" panose="02010609060101010101" pitchFamily="49" charset="-122"/>
              </a:rPr>
              <a:t>自动化</a:t>
            </a:r>
            <a:r>
              <a:rPr lang="zh-CN" altLang="zh-CN" b="1" dirty="0" smtClean="0">
                <a:latin typeface="黑体" panose="02010609060101010101" pitchFamily="49" charset="-122"/>
                <a:ea typeface="黑体" panose="02010609060101010101" pitchFamily="49" charset="-122"/>
              </a:rPr>
              <a:t>测试</a:t>
            </a:r>
            <a:endParaRPr lang="zh-CN" altLang="en-US" dirty="0"/>
          </a:p>
        </p:txBody>
      </p:sp>
      <p:sp>
        <p:nvSpPr>
          <p:cNvPr id="5" name="TextBox 4"/>
          <p:cNvSpPr txBox="1"/>
          <p:nvPr/>
        </p:nvSpPr>
        <p:spPr>
          <a:xfrm>
            <a:off x="755577" y="1113588"/>
            <a:ext cx="2448272" cy="369330"/>
          </a:xfrm>
          <a:prstGeom prst="rect">
            <a:avLst/>
          </a:prstGeom>
          <a:noFill/>
        </p:spPr>
        <p:txBody>
          <a:bodyPr wrap="square" lIns="91438" tIns="45719" rIns="91438" bIns="45719" rtlCol="0">
            <a:spAutoFit/>
          </a:bodyPr>
          <a:lstStyle/>
          <a:p>
            <a:endParaRPr lang="zh-CN" altLang="en-US" dirty="0"/>
          </a:p>
        </p:txBody>
      </p:sp>
      <p:sp>
        <p:nvSpPr>
          <p:cNvPr id="6" name="矩形 5"/>
          <p:cNvSpPr/>
          <p:nvPr/>
        </p:nvSpPr>
        <p:spPr>
          <a:xfrm>
            <a:off x="107504" y="1113589"/>
            <a:ext cx="8856984" cy="3788534"/>
          </a:xfrm>
          <a:prstGeom prst="rect">
            <a:avLst/>
          </a:prstGeom>
        </p:spPr>
        <p:txBody>
          <a:bodyPr wrap="square" lIns="91438" tIns="45719" rIns="91438" bIns="45719">
            <a:spAutoFit/>
          </a:bodyPr>
          <a:lstStyle/>
          <a:p>
            <a:pPr marL="681338" lvl="1" indent="-327652">
              <a:lnSpc>
                <a:spcPct val="150000"/>
              </a:lnSpc>
              <a:spcBef>
                <a:spcPct val="15000"/>
              </a:spcBef>
              <a:buClr>
                <a:schemeClr val="accent2"/>
              </a:buClr>
              <a:buFont typeface="Wingdings" panose="05000000000000000000" pitchFamily="2" charset="2"/>
              <a:buChar char="n"/>
            </a:pPr>
            <a:r>
              <a:rPr lang="zh-CN" altLang="en-US" sz="2600" b="1" dirty="0">
                <a:latin typeface="+mn-lt"/>
                <a:ea typeface="+mn-ea"/>
              </a:rPr>
              <a:t>分层的自动化测试</a:t>
            </a:r>
            <a:r>
              <a:rPr lang="en-US" altLang="zh-CN" sz="2600" b="1" dirty="0">
                <a:latin typeface="+mn-lt"/>
                <a:ea typeface="+mn-ea"/>
              </a:rPr>
              <a:t>	</a:t>
            </a:r>
          </a:p>
          <a:p>
            <a:pPr marL="681338" lvl="1" indent="-327652">
              <a:lnSpc>
                <a:spcPct val="150000"/>
              </a:lnSpc>
              <a:spcBef>
                <a:spcPct val="15000"/>
              </a:spcBef>
              <a:buClr>
                <a:schemeClr val="accent2"/>
              </a:buClr>
              <a:buFont typeface="Wingdings" panose="05000000000000000000" pitchFamily="2" charset="2"/>
              <a:buChar char="n"/>
            </a:pPr>
            <a:r>
              <a:rPr lang="zh-CN" altLang="en-US" sz="2600" b="1" dirty="0">
                <a:latin typeface="+mn-lt"/>
                <a:ea typeface="+mn-ea"/>
              </a:rPr>
              <a:t>测试金字塔的概念由敏捷大师</a:t>
            </a:r>
            <a:r>
              <a:rPr lang="en-US" altLang="zh-CN" sz="2600" b="1" dirty="0">
                <a:latin typeface="+mn-lt"/>
                <a:ea typeface="+mn-ea"/>
              </a:rPr>
              <a:t>Mike Cohn</a:t>
            </a:r>
            <a:r>
              <a:rPr lang="zh-CN" altLang="en-US" sz="2600" b="1" dirty="0">
                <a:latin typeface="+mn-lt"/>
                <a:ea typeface="+mn-ea"/>
              </a:rPr>
              <a:t>在他的</a:t>
            </a:r>
            <a:r>
              <a:rPr lang="en-US" altLang="zh-CN" sz="2600" b="1" dirty="0">
                <a:latin typeface="+mn-lt"/>
                <a:ea typeface="+mn-ea"/>
              </a:rPr>
              <a:t>《Succeeding with Agile》</a:t>
            </a:r>
            <a:r>
              <a:rPr lang="zh-CN" altLang="en-US" sz="2600" b="1" dirty="0">
                <a:latin typeface="+mn-lt"/>
                <a:ea typeface="+mn-ea"/>
              </a:rPr>
              <a:t>一书中首次提出，如图所示。他的基本观点是：我们应该有更多的低级别的单元测试，而不仅仅是通过用户界面运行的高层的端到端的测试。</a:t>
            </a:r>
          </a:p>
        </p:txBody>
      </p:sp>
    </p:spTree>
    <p:extLst>
      <p:ext uri="{BB962C8B-B14F-4D97-AF65-F5344CB8AC3E}">
        <p14:creationId xmlns:p14="http://schemas.microsoft.com/office/powerpoint/2010/main" val="2492405031"/>
      </p:ext>
    </p:extLst>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61"/>
          <a:stretch/>
        </p:blipFill>
        <p:spPr bwMode="auto">
          <a:xfrm>
            <a:off x="513929" y="1635646"/>
            <a:ext cx="7533287" cy="267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txBox="1">
            <a:spLocks noChangeArrowheads="1"/>
          </p:cNvSpPr>
          <p:nvPr/>
        </p:nvSpPr>
        <p:spPr bwMode="auto">
          <a:xfrm>
            <a:off x="531440" y="-11906"/>
            <a:ext cx="8001000" cy="91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b" anchorCtr="0" compatLnSpc="1"/>
          <a:lstStyle>
            <a:lvl1pPr algn="l" rtl="0" eaLnBrk="0" fontAlgn="base" hangingPunct="0">
              <a:spcBef>
                <a:spcPct val="0"/>
              </a:spcBef>
              <a:spcAft>
                <a:spcPct val="0"/>
              </a:spcAft>
              <a:defRPr sz="285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eaLnBrk="1" hangingPunct="1"/>
            <a:r>
              <a:rPr lang="en-US" altLang="zh-CN" b="1" dirty="0" smtClean="0">
                <a:latin typeface="黑体" panose="02010609060101010101" pitchFamily="49" charset="-122"/>
                <a:ea typeface="黑体" panose="02010609060101010101" pitchFamily="49" charset="-122"/>
              </a:rPr>
              <a:t>1.5 </a:t>
            </a:r>
            <a:r>
              <a:rPr lang="zh-CN" b="1" dirty="0" smtClean="0">
                <a:latin typeface="黑体" panose="02010609060101010101" pitchFamily="49" charset="-122"/>
                <a:ea typeface="黑体" panose="02010609060101010101" pitchFamily="49" charset="-122"/>
              </a:rPr>
              <a:t>自动化测试</a:t>
            </a:r>
          </a:p>
        </p:txBody>
      </p:sp>
    </p:spTree>
    <p:extLst>
      <p:ext uri="{BB962C8B-B14F-4D97-AF65-F5344CB8AC3E}">
        <p14:creationId xmlns:p14="http://schemas.microsoft.com/office/powerpoint/2010/main" val="404460361"/>
      </p:ext>
    </p:extLst>
  </p:cSld>
  <p:clrMapOvr>
    <a:masterClrMapping/>
  </p:clrMapOvr>
  <p:transition>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726FD123-7D7E-4B7B-BD05-E396C57CEAEC}" type="slidenum">
              <a:rPr lang="en-US" altLang="zh-CN" sz="900"/>
              <a:t>52</a:t>
            </a:fld>
            <a:endParaRPr lang="en-US" altLang="zh-CN" sz="900"/>
          </a:p>
        </p:txBody>
      </p:sp>
      <p:sp>
        <p:nvSpPr>
          <p:cNvPr id="52227" name="Rectangle 2"/>
          <p:cNvSpPr>
            <a:spLocks noGrp="1" noChangeArrowheads="1"/>
          </p:cNvSpPr>
          <p:nvPr>
            <p:ph type="title"/>
          </p:nvPr>
        </p:nvSpPr>
        <p:spPr/>
        <p:txBody>
          <a:bodyPr/>
          <a:lstStyle/>
          <a:p>
            <a:pPr eaLnBrk="1" hangingPunct="1"/>
            <a:r>
              <a:rPr lang="en-US" altLang="zh-CN" b="1" smtClean="0">
                <a:latin typeface="黑体" panose="02010609060101010101" pitchFamily="49" charset="-122"/>
                <a:ea typeface="黑体" panose="02010609060101010101" pitchFamily="49" charset="-122"/>
              </a:rPr>
              <a:t>1.5 </a:t>
            </a:r>
            <a:r>
              <a:rPr lang="zh-CN" b="1" smtClean="0">
                <a:latin typeface="黑体" panose="02010609060101010101" pitchFamily="49" charset="-122"/>
                <a:ea typeface="黑体" panose="02010609060101010101" pitchFamily="49" charset="-122"/>
              </a:rPr>
              <a:t>自动化测试</a:t>
            </a:r>
          </a:p>
        </p:txBody>
      </p:sp>
      <p:sp>
        <p:nvSpPr>
          <p:cNvPr id="52228" name="Rectangle 3"/>
          <p:cNvSpPr>
            <a:spLocks noGrp="1" noChangeArrowheads="1"/>
          </p:cNvSpPr>
          <p:nvPr>
            <p:ph sz="half" idx="1"/>
          </p:nvPr>
        </p:nvSpPr>
        <p:spPr/>
        <p:txBody>
          <a:bodyPr/>
          <a:lstStyle/>
          <a:p>
            <a:pPr eaLnBrk="1" hangingPunct="1"/>
            <a:r>
              <a:rPr lang="zh-CN" b="1" dirty="0" smtClean="0"/>
              <a:t>自动化测试能做什么？</a:t>
            </a:r>
            <a:endParaRPr lang="zh-CN" altLang="zh-CN" b="1" dirty="0" smtClean="0"/>
          </a:p>
          <a:p>
            <a:pPr marL="0" indent="0" eaLnBrk="1" hangingPunct="1">
              <a:buNone/>
            </a:pPr>
            <a:endParaRPr lang="zh-CN" altLang="en-US" sz="2300" dirty="0"/>
          </a:p>
        </p:txBody>
      </p:sp>
      <p:graphicFrame>
        <p:nvGraphicFramePr>
          <p:cNvPr id="4" name="对象 3"/>
          <p:cNvGraphicFramePr>
            <a:graphicFrameLocks noChangeAspect="1"/>
          </p:cNvGraphicFramePr>
          <p:nvPr>
            <p:extLst>
              <p:ext uri="{D42A27DB-BD31-4B8C-83A1-F6EECF244321}">
                <p14:modId xmlns:p14="http://schemas.microsoft.com/office/powerpoint/2010/main" val="3863367381"/>
              </p:ext>
            </p:extLst>
          </p:nvPr>
        </p:nvGraphicFramePr>
        <p:xfrm>
          <a:off x="971600" y="2427735"/>
          <a:ext cx="3215241" cy="1152128"/>
        </p:xfrm>
        <a:graphic>
          <a:graphicData uri="http://schemas.openxmlformats.org/presentationml/2006/ole">
            <mc:AlternateContent xmlns:mc="http://schemas.openxmlformats.org/markup-compatibility/2006">
              <mc:Choice xmlns:v="urn:schemas-microsoft-com:vml" Requires="v">
                <p:oleObj spid="_x0000_s42198" name="包装程序外壳对象" showAsIcon="1" r:id="rId3" imgW="1143000" imgH="409680" progId="Package">
                  <p:embed/>
                </p:oleObj>
              </mc:Choice>
              <mc:Fallback>
                <p:oleObj name="包装程序外壳对象" showAsIcon="1" r:id="rId3" imgW="1143000" imgH="409680" progId="Package">
                  <p:embed/>
                  <p:pic>
                    <p:nvPicPr>
                      <p:cNvPr id="0" name=""/>
                      <p:cNvPicPr/>
                      <p:nvPr/>
                    </p:nvPicPr>
                    <p:blipFill>
                      <a:blip r:embed="rId4"/>
                      <a:stretch>
                        <a:fillRect/>
                      </a:stretch>
                    </p:blipFill>
                    <p:spPr>
                      <a:xfrm>
                        <a:off x="971600" y="2427735"/>
                        <a:ext cx="3215241" cy="115212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24116238"/>
              </p:ext>
            </p:extLst>
          </p:nvPr>
        </p:nvGraphicFramePr>
        <p:xfrm>
          <a:off x="5220073" y="2355726"/>
          <a:ext cx="3416193" cy="1224136"/>
        </p:xfrm>
        <a:graphic>
          <a:graphicData uri="http://schemas.openxmlformats.org/presentationml/2006/ole">
            <mc:AlternateContent xmlns:mc="http://schemas.openxmlformats.org/markup-compatibility/2006">
              <mc:Choice xmlns:v="urn:schemas-microsoft-com:vml" Requires="v">
                <p:oleObj spid="_x0000_s42199" name="包装程序外壳对象" showAsIcon="1" r:id="rId5" imgW="1143000" imgH="409680" progId="Package">
                  <p:embed/>
                </p:oleObj>
              </mc:Choice>
              <mc:Fallback>
                <p:oleObj name="包装程序外壳对象" showAsIcon="1" r:id="rId5" imgW="1143000" imgH="409680" progId="Package">
                  <p:embed/>
                  <p:pic>
                    <p:nvPicPr>
                      <p:cNvPr id="0" name=""/>
                      <p:cNvPicPr/>
                      <p:nvPr/>
                    </p:nvPicPr>
                    <p:blipFill>
                      <a:blip r:embed="rId6"/>
                      <a:stretch>
                        <a:fillRect/>
                      </a:stretch>
                    </p:blipFill>
                    <p:spPr>
                      <a:xfrm>
                        <a:off x="5220073" y="2355726"/>
                        <a:ext cx="3416193" cy="1224136"/>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44435F14-965A-49C0-801B-7771F19F4DAA}" type="slidenum">
              <a:rPr lang="en-US" altLang="zh-CN" sz="900"/>
              <a:t>53</a:t>
            </a:fld>
            <a:endParaRPr lang="en-US" altLang="zh-CN" sz="900"/>
          </a:p>
        </p:txBody>
      </p:sp>
      <p:sp>
        <p:nvSpPr>
          <p:cNvPr id="53251" name="Rectangle 2"/>
          <p:cNvSpPr>
            <a:spLocks noGrp="1" noChangeArrowheads="1"/>
          </p:cNvSpPr>
          <p:nvPr>
            <p:ph type="title"/>
          </p:nvPr>
        </p:nvSpPr>
        <p:spPr/>
        <p:txBody>
          <a:bodyPr/>
          <a:lstStyle/>
          <a:p>
            <a:pPr eaLnBrk="1" hangingPunct="1"/>
            <a:r>
              <a:rPr lang="en-US" altLang="zh-CN" b="1" dirty="0" smtClean="0">
                <a:latin typeface="黑体" panose="02010609060101010101" pitchFamily="49" charset="-122"/>
                <a:ea typeface="黑体" panose="02010609060101010101" pitchFamily="49" charset="-122"/>
              </a:rPr>
              <a:t>1.5 </a:t>
            </a:r>
            <a:r>
              <a:rPr lang="zh-CN" b="1" dirty="0" smtClean="0">
                <a:latin typeface="黑体" panose="02010609060101010101" pitchFamily="49" charset="-122"/>
                <a:ea typeface="黑体" panose="02010609060101010101" pitchFamily="49" charset="-122"/>
              </a:rPr>
              <a:t>自动化测试</a:t>
            </a:r>
          </a:p>
        </p:txBody>
      </p:sp>
      <p:sp>
        <p:nvSpPr>
          <p:cNvPr id="53252" name="Rectangle 3"/>
          <p:cNvSpPr>
            <a:spLocks noGrp="1" noChangeArrowheads="1"/>
          </p:cNvSpPr>
          <p:nvPr>
            <p:ph sz="half" idx="1"/>
          </p:nvPr>
        </p:nvSpPr>
        <p:spPr>
          <a:xfrm>
            <a:off x="495046" y="1170941"/>
            <a:ext cx="8541450" cy="3559810"/>
          </a:xfrm>
        </p:spPr>
        <p:txBody>
          <a:bodyPr/>
          <a:lstStyle/>
          <a:p>
            <a:pPr eaLnBrk="1" hangingPunct="1"/>
            <a:r>
              <a:rPr lang="zh-CN" b="1" dirty="0" smtClean="0"/>
              <a:t>自动化测试技术</a:t>
            </a:r>
          </a:p>
          <a:p>
            <a:pPr lvl="1" eaLnBrk="1" hangingPunct="1"/>
            <a:r>
              <a:rPr lang="zh-CN" b="1" dirty="0" smtClean="0"/>
              <a:t>录制</a:t>
            </a:r>
            <a:r>
              <a:rPr lang="en-US" altLang="zh-CN" b="1" dirty="0" smtClean="0"/>
              <a:t>/</a:t>
            </a:r>
            <a:r>
              <a:rPr lang="zh-CN" b="1" dirty="0" smtClean="0"/>
              <a:t>回放技术</a:t>
            </a:r>
            <a:endParaRPr lang="en-US" b="1" dirty="0" smtClean="0"/>
          </a:p>
          <a:p>
            <a:pPr lvl="1" eaLnBrk="1" hangingPunct="1"/>
            <a:r>
              <a:rPr lang="zh-CN" b="1" dirty="0" smtClean="0"/>
              <a:t>脚本技术</a:t>
            </a:r>
            <a:endParaRPr lang="en-US" b="1" dirty="0" smtClean="0"/>
          </a:p>
          <a:p>
            <a:pPr lvl="2" eaLnBrk="1" hangingPunct="1"/>
            <a:r>
              <a:rPr lang="zh-CN" altLang="en-US" sz="2000" dirty="0"/>
              <a:t>数据驱动</a:t>
            </a:r>
            <a:r>
              <a:rPr lang="zh-CN" altLang="en-US" sz="2000" dirty="0"/>
              <a:t>模式</a:t>
            </a:r>
            <a:r>
              <a:rPr lang="zh-CN" altLang="en-US" sz="2000" dirty="0"/>
              <a:t>：相同的测试脚本使用不同的测试数据来执行，测试数据和测试行为进行了完全的分离</a:t>
            </a:r>
            <a:endParaRPr lang="en-US" altLang="zh-CN" sz="2000" dirty="0"/>
          </a:p>
          <a:p>
            <a:pPr lvl="2" eaLnBrk="1" hangingPunct="1"/>
            <a:r>
              <a:rPr lang="zh-CN" altLang="en-US" sz="2000" dirty="0"/>
              <a:t>页面对象模式：测试代码和被测试页面的页面元素及其操作方法进行了分离，以降低页面元素对测试代码的影响。</a:t>
            </a:r>
            <a:endParaRPr lang="en-US" altLang="zh-CN" sz="2000" dirty="0"/>
          </a:p>
          <a:p>
            <a:pPr lvl="2" eaLnBrk="1" hangingPunct="1"/>
            <a:r>
              <a:rPr lang="zh-CN" altLang="en-US" sz="2000" dirty="0"/>
              <a:t>行为驱动开发模式：使用自然语言来执行相关的测试代码</a:t>
            </a:r>
            <a:r>
              <a:rPr lang="en-US" altLang="zh-CN" sz="2000" dirty="0"/>
              <a:t>Cucumber</a:t>
            </a:r>
            <a:endParaRPr lang="en-US" sz="2000"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eaLnBrk="1" hangingPunct="1"/>
            <a:r>
              <a:rPr lang="en-US" altLang="zh-CN" b="1" dirty="0">
                <a:latin typeface="黑体" panose="02010609060101010101" pitchFamily="49" charset="-122"/>
                <a:ea typeface="黑体" panose="02010609060101010101" pitchFamily="49" charset="-122"/>
              </a:rPr>
              <a:t>1.5 </a:t>
            </a:r>
            <a:r>
              <a:rPr lang="zh-CN" altLang="zh-CN" b="1" dirty="0">
                <a:latin typeface="黑体" panose="02010609060101010101" pitchFamily="49" charset="-122"/>
                <a:ea typeface="黑体" panose="02010609060101010101" pitchFamily="49" charset="-122"/>
              </a:rPr>
              <a:t>自动化测试</a:t>
            </a:r>
            <a:endParaRPr lang="zh-CN" altLang="en-US" sz="3200" b="1" dirty="0">
              <a:latin typeface="黑体" panose="02010609060101010101" pitchFamily="49" charset="-122"/>
              <a:ea typeface="黑体" panose="02010609060101010101" pitchFamily="49" charset="-122"/>
            </a:endParaRPr>
          </a:p>
        </p:txBody>
      </p:sp>
      <p:sp>
        <p:nvSpPr>
          <p:cNvPr id="2" name="内容占位符 1"/>
          <p:cNvSpPr>
            <a:spLocks noGrp="1"/>
          </p:cNvSpPr>
          <p:nvPr>
            <p:ph idx="1"/>
          </p:nvPr>
        </p:nvSpPr>
        <p:spPr/>
        <p:txBody>
          <a:bodyPr/>
          <a:lstStyle/>
          <a:p>
            <a:pPr eaLnBrk="1" hangingPunct="1"/>
            <a:r>
              <a:rPr lang="zh-CN" altLang="en-US" sz="2800" b="1" dirty="0"/>
              <a:t>自动化测试适用场合</a:t>
            </a:r>
            <a:endParaRPr lang="en-US" altLang="zh-CN" sz="2800" b="1" dirty="0"/>
          </a:p>
          <a:p>
            <a:pPr lvl="1" eaLnBrk="1" hangingPunct="1"/>
            <a:r>
              <a:rPr lang="zh-CN" altLang="en-US" sz="2600" b="1" dirty="0"/>
              <a:t>回归测试</a:t>
            </a:r>
            <a:endParaRPr lang="en-US" altLang="zh-CN" sz="2600" b="1" dirty="0"/>
          </a:p>
          <a:p>
            <a:pPr lvl="1" eaLnBrk="1" hangingPunct="1"/>
            <a:r>
              <a:rPr lang="zh-CN" altLang="en-US" sz="2600" b="1" dirty="0"/>
              <a:t>更多更频繁的测试</a:t>
            </a:r>
            <a:endParaRPr lang="en-US" altLang="zh-CN" sz="2600" b="1" dirty="0"/>
          </a:p>
          <a:p>
            <a:pPr lvl="1" eaLnBrk="1" hangingPunct="1"/>
            <a:r>
              <a:rPr lang="zh-CN" altLang="en-US" sz="2600" b="1" dirty="0"/>
              <a:t>跨平台的测试</a:t>
            </a:r>
            <a:endParaRPr lang="en-US" altLang="zh-CN" sz="2600" b="1" dirty="0"/>
          </a:p>
          <a:p>
            <a:pPr lvl="1" eaLnBrk="1" hangingPunct="1"/>
            <a:r>
              <a:rPr lang="zh-CN" altLang="en-US" sz="2600" b="1" dirty="0"/>
              <a:t>手工测试无法实现的工作</a:t>
            </a:r>
            <a:endParaRPr lang="en-US" altLang="zh-CN" sz="2600" b="1" dirty="0"/>
          </a:p>
          <a:p>
            <a:pPr lvl="1" eaLnBrk="1" hangingPunct="1"/>
            <a:r>
              <a:rPr lang="zh-CN" altLang="en-US" sz="2600" b="1" dirty="0"/>
              <a:t>测试过程和验证点比较稳定</a:t>
            </a:r>
            <a:endParaRPr lang="en-US" altLang="zh-CN" sz="2600" b="1" dirty="0"/>
          </a:p>
          <a:p>
            <a:pPr lvl="1"/>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433816752"/>
      </p:ext>
    </p:extLst>
  </p:cSld>
  <p:clrMapOvr>
    <a:masterClrMapping/>
  </p:clrMapOvr>
  <p:transition>
    <p:blinds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p:txBody>
          <a:bodyPr/>
          <a:lstStyle/>
          <a:p>
            <a:r>
              <a:rPr lang="en-US" altLang="zh-CN" b="1" dirty="0">
                <a:latin typeface="黑体" panose="02010609060101010101" pitchFamily="49" charset="-122"/>
                <a:ea typeface="黑体" panose="02010609060101010101" pitchFamily="49" charset="-122"/>
              </a:rPr>
              <a:t>1.5 </a:t>
            </a:r>
            <a:r>
              <a:rPr lang="zh-CN" altLang="zh-CN" b="1" dirty="0">
                <a:latin typeface="黑体" panose="02010609060101010101" pitchFamily="49" charset="-122"/>
                <a:ea typeface="黑体" panose="02010609060101010101" pitchFamily="49" charset="-122"/>
              </a:rPr>
              <a:t>自动化测试</a:t>
            </a:r>
            <a:endParaRPr lang="zh-CN" altLang="en-US" dirty="0"/>
          </a:p>
        </p:txBody>
      </p:sp>
      <p:sp>
        <p:nvSpPr>
          <p:cNvPr id="2" name="内容占位符 1"/>
          <p:cNvSpPr>
            <a:spLocks noGrp="1"/>
          </p:cNvSpPr>
          <p:nvPr>
            <p:ph idx="1"/>
          </p:nvPr>
        </p:nvSpPr>
        <p:spPr/>
        <p:txBody>
          <a:bodyPr/>
          <a:lstStyle/>
          <a:p>
            <a:pPr eaLnBrk="1" hangingPunct="1"/>
            <a:r>
              <a:rPr lang="zh-CN" altLang="en-US" sz="2800" b="1" dirty="0"/>
              <a:t>自动化测试不适合的场合</a:t>
            </a:r>
            <a:endParaRPr lang="en-US" altLang="zh-CN" sz="2800" b="1" dirty="0"/>
          </a:p>
          <a:p>
            <a:pPr lvl="1" eaLnBrk="1" hangingPunct="1"/>
            <a:r>
              <a:rPr lang="zh-CN" altLang="en-US" sz="2600" b="1" dirty="0"/>
              <a:t>随机性测试</a:t>
            </a:r>
            <a:endParaRPr lang="en-US" altLang="zh-CN" sz="2600" b="1" dirty="0"/>
          </a:p>
          <a:p>
            <a:pPr lvl="1" eaLnBrk="1" hangingPunct="1"/>
            <a:r>
              <a:rPr lang="zh-CN" altLang="en-US" sz="2600" b="1" dirty="0"/>
              <a:t>时间</a:t>
            </a:r>
            <a:r>
              <a:rPr lang="zh-CN" altLang="en-US" sz="2600" b="1" dirty="0"/>
              <a:t>短</a:t>
            </a:r>
            <a:r>
              <a:rPr lang="en-US" altLang="zh-CN" sz="2600" b="1" dirty="0"/>
              <a:t>/</a:t>
            </a:r>
            <a:r>
              <a:rPr lang="zh-CN" altLang="en-US" sz="2600" b="1" dirty="0"/>
              <a:t>一次性的</a:t>
            </a:r>
            <a:r>
              <a:rPr lang="zh-CN" altLang="en-US" sz="2600" b="1" dirty="0"/>
              <a:t>项目</a:t>
            </a:r>
            <a:endParaRPr lang="en-US" altLang="zh-CN" sz="2600" b="1" dirty="0"/>
          </a:p>
          <a:p>
            <a:pPr lvl="1" eaLnBrk="1" hangingPunct="1"/>
            <a:r>
              <a:rPr lang="zh-CN" altLang="en-US" sz="2600" b="1" dirty="0"/>
              <a:t>需求变化多的项目，软件版本不稳定</a:t>
            </a:r>
            <a:endParaRPr lang="en-US" altLang="zh-CN" sz="2600" b="1" dirty="0"/>
          </a:p>
          <a:p>
            <a:pPr lvl="1" eaLnBrk="1" hangingPunct="1"/>
            <a:r>
              <a:rPr lang="zh-CN" altLang="en-US" sz="2600" b="1" dirty="0"/>
              <a:t>涉及与物理设备交互的测试</a:t>
            </a:r>
            <a:endParaRPr lang="en-US" altLang="zh-CN" sz="2600" b="1" dirty="0"/>
          </a:p>
          <a:p>
            <a:pPr lvl="1" eaLnBrk="1" hangingPunct="1"/>
            <a:endParaRPr lang="zh-CN" altLang="en-US" sz="2600" b="1" dirty="0"/>
          </a:p>
        </p:txBody>
      </p:sp>
    </p:spTree>
    <p:extLst>
      <p:ext uri="{BB962C8B-B14F-4D97-AF65-F5344CB8AC3E}">
        <p14:creationId xmlns:p14="http://schemas.microsoft.com/office/powerpoint/2010/main" val="1652004481"/>
      </p:ext>
    </p:extLst>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6EC24405-0ABB-4245-B7CF-A17DD6187DCF}" type="slidenum">
              <a:rPr lang="en-US" altLang="zh-CN" sz="900"/>
              <a:t>56</a:t>
            </a:fld>
            <a:endParaRPr lang="en-US" altLang="zh-CN" sz="900"/>
          </a:p>
        </p:txBody>
      </p:sp>
      <p:sp>
        <p:nvSpPr>
          <p:cNvPr id="51203" name="Rectangle 2"/>
          <p:cNvSpPr>
            <a:spLocks noGrp="1" noChangeArrowheads="1"/>
          </p:cNvSpPr>
          <p:nvPr>
            <p:ph type="title"/>
          </p:nvPr>
        </p:nvSpPr>
        <p:spPr/>
        <p:txBody>
          <a:bodyPr/>
          <a:lstStyle/>
          <a:p>
            <a:pPr eaLnBrk="1" hangingPunct="1"/>
            <a:r>
              <a:rPr lang="zh-CN" b="1" smtClean="0">
                <a:latin typeface="黑体" panose="02010609060101010101" pitchFamily="49" charset="-122"/>
                <a:ea typeface="黑体" panose="02010609060101010101" pitchFamily="49" charset="-122"/>
              </a:rPr>
              <a:t>本章内容小结</a:t>
            </a:r>
          </a:p>
        </p:txBody>
      </p:sp>
      <p:sp>
        <p:nvSpPr>
          <p:cNvPr id="51204" name="Rectangle 3"/>
          <p:cNvSpPr>
            <a:spLocks noGrp="1" noChangeArrowheads="1"/>
          </p:cNvSpPr>
          <p:nvPr>
            <p:ph sz="half" idx="1"/>
          </p:nvPr>
        </p:nvSpPr>
        <p:spPr/>
        <p:txBody>
          <a:bodyPr/>
          <a:lstStyle/>
          <a:p>
            <a:pPr eaLnBrk="1" hangingPunct="1"/>
            <a:r>
              <a:rPr lang="zh-CN" b="1" smtClean="0"/>
              <a:t>什么是软件测试</a:t>
            </a:r>
          </a:p>
          <a:p>
            <a:pPr eaLnBrk="1" hangingPunct="1"/>
            <a:r>
              <a:rPr lang="zh-CN" b="1" smtClean="0"/>
              <a:t>什么是软件缺陷</a:t>
            </a:r>
          </a:p>
          <a:p>
            <a:pPr eaLnBrk="1" hangingPunct="1"/>
            <a:r>
              <a:rPr lang="zh-CN" b="1" smtClean="0"/>
              <a:t>测试用例的概念</a:t>
            </a:r>
          </a:p>
          <a:p>
            <a:pPr eaLnBrk="1" hangingPunct="1"/>
            <a:r>
              <a:rPr lang="zh-CN" b="1" smtClean="0"/>
              <a:t>自动化测试简介</a:t>
            </a:r>
          </a:p>
          <a:p>
            <a:pPr marL="353687" lvl="1" indent="0" eaLnBrk="1" hangingPunct="1">
              <a:buNone/>
            </a:pPr>
            <a:endParaRPr lang="zh-CN" smtClean="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1"/>
          </p:nvPr>
        </p:nvSpPr>
        <p:spPr>
          <a:xfrm>
            <a:off x="1493658" y="1946832"/>
            <a:ext cx="6000750" cy="1326996"/>
          </a:xfrm>
        </p:spPr>
        <p:txBody>
          <a:bodyPr/>
          <a:lstStyle/>
          <a:p>
            <a:pPr marL="0" indent="0" algn="ctr">
              <a:buNone/>
            </a:pPr>
            <a:r>
              <a:rPr lang="en-US" altLang="zh-CN" sz="3300" dirty="0">
                <a:ea typeface="黑体" pitchFamily="49" charset="-122"/>
                <a:cs typeface="Times New Roman" panose="02020603050405020304" pitchFamily="18" charset="0"/>
              </a:rPr>
              <a:t>Question</a:t>
            </a:r>
            <a:endParaRPr lang="zh-CN" altLang="en-US" sz="3300" dirty="0">
              <a:cs typeface="Times New Roman" panose="02020603050405020304" pitchFamily="18" charset="0"/>
            </a:endParaRPr>
          </a:p>
        </p:txBody>
      </p:sp>
    </p:spTree>
    <p:extLst>
      <p:ext uri="{BB962C8B-B14F-4D97-AF65-F5344CB8AC3E}">
        <p14:creationId xmlns:p14="http://schemas.microsoft.com/office/powerpoint/2010/main" val="339730125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62958" y="915566"/>
            <a:ext cx="8473537" cy="370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a:lstStyle>
          <a:p>
            <a:pPr marL="352425" lvl="1" indent="-352425" algn="just" eaLnBrk="1" hangingPunct="1">
              <a:lnSpc>
                <a:spcPct val="150000"/>
              </a:lnSpc>
              <a:buFont typeface="Wingdings" pitchFamily="2" charset="2"/>
              <a:buChar char="Ø"/>
              <a:defRPr/>
            </a:pPr>
            <a:r>
              <a:rPr lang="zh-CN" altLang="en-US" b="1" dirty="0">
                <a:latin typeface="楷体" panose="02010609060101010101" pitchFamily="49" charset="-122"/>
                <a:ea typeface="楷体" panose="02010609060101010101" pitchFamily="49" charset="-122"/>
              </a:rPr>
              <a:t>软件危机的产生</a:t>
            </a:r>
            <a:endParaRPr lang="en-US" altLang="zh-CN" b="1" dirty="0">
              <a:latin typeface="楷体" panose="02010609060101010101" pitchFamily="49" charset="-122"/>
              <a:ea typeface="楷体" panose="02010609060101010101" pitchFamily="49" charset="-122"/>
            </a:endParaRPr>
          </a:p>
          <a:p>
            <a:pPr marL="681038" lvl="1" indent="-327422" algn="just" eaLnBrk="1" hangingPunct="1">
              <a:lnSpc>
                <a:spcPct val="150000"/>
              </a:lnSpc>
              <a:buFont typeface="Wingdings" pitchFamily="2" charset="2"/>
              <a:buChar char="l"/>
              <a:defRPr/>
            </a:pPr>
            <a:r>
              <a:rPr lang="zh-CN" altLang="en-US" sz="2300" b="1" dirty="0">
                <a:latin typeface="楷体" panose="02010609060101010101" pitchFamily="49" charset="-122"/>
                <a:ea typeface="楷体" panose="02010609060101010101" pitchFamily="49" charset="-122"/>
              </a:rPr>
              <a:t>软件规模相对较小</a:t>
            </a:r>
            <a:endParaRPr lang="en-US" altLang="zh-CN" sz="2300" b="1" dirty="0">
              <a:latin typeface="楷体" panose="02010609060101010101" pitchFamily="49" charset="-122"/>
              <a:ea typeface="楷体" panose="02010609060101010101" pitchFamily="49" charset="-122"/>
            </a:endParaRPr>
          </a:p>
          <a:p>
            <a:pPr marL="681038" lvl="1" indent="-327422" algn="just" eaLnBrk="1" hangingPunct="1">
              <a:lnSpc>
                <a:spcPct val="150000"/>
              </a:lnSpc>
              <a:buFont typeface="Wingdings" pitchFamily="2" charset="2"/>
              <a:buChar char="l"/>
              <a:defRPr/>
            </a:pPr>
            <a:r>
              <a:rPr lang="zh-CN" altLang="en-US" sz="2300" b="1" dirty="0">
                <a:latin typeface="楷体" panose="02010609060101010101" pitchFamily="49" charset="-122"/>
                <a:ea typeface="楷体" panose="02010609060101010101" pitchFamily="49" charset="-122"/>
              </a:rPr>
              <a:t>编程作为一门技艺</a:t>
            </a:r>
            <a:endParaRPr lang="en-US" altLang="zh-CN" sz="2300" b="1" dirty="0">
              <a:latin typeface="楷体" panose="02010609060101010101" pitchFamily="49" charset="-122"/>
              <a:ea typeface="楷体" panose="02010609060101010101" pitchFamily="49" charset="-122"/>
            </a:endParaRPr>
          </a:p>
          <a:p>
            <a:pPr marL="681038" lvl="1" indent="-327422" algn="just" eaLnBrk="1" hangingPunct="1">
              <a:lnSpc>
                <a:spcPct val="150000"/>
              </a:lnSpc>
              <a:buFont typeface="Wingdings" pitchFamily="2" charset="2"/>
              <a:buChar char="l"/>
              <a:defRPr/>
            </a:pPr>
            <a:r>
              <a:rPr lang="zh-CN" altLang="en-US" sz="2300" b="1" dirty="0">
                <a:latin typeface="楷体" panose="02010609060101010101" pitchFamily="49" charset="-122"/>
                <a:ea typeface="楷体" panose="02010609060101010101" pitchFamily="49" charset="-122"/>
              </a:rPr>
              <a:t>缺少有效的方法与软件工具的支持</a:t>
            </a:r>
            <a:endParaRPr lang="en-US" altLang="zh-CN" sz="2300" b="1" dirty="0">
              <a:latin typeface="楷体" panose="02010609060101010101" pitchFamily="49" charset="-122"/>
              <a:ea typeface="楷体" panose="02010609060101010101" pitchFamily="49" charset="-122"/>
            </a:endParaRPr>
          </a:p>
          <a:p>
            <a:pPr marL="681038" lvl="1" indent="-327422" algn="just" eaLnBrk="1" hangingPunct="1">
              <a:lnSpc>
                <a:spcPct val="150000"/>
              </a:lnSpc>
              <a:buFont typeface="Wingdings" pitchFamily="2" charset="2"/>
              <a:buChar char="l"/>
              <a:defRPr/>
            </a:pPr>
            <a:r>
              <a:rPr lang="zh-CN" altLang="en-US" sz="2300" b="1" dirty="0">
                <a:latin typeface="楷体" panose="02010609060101010101" pitchFamily="49" charset="-122"/>
                <a:ea typeface="楷体" panose="02010609060101010101" pitchFamily="49" charset="-122"/>
              </a:rPr>
              <a:t>不重视软件开发的管理</a:t>
            </a:r>
            <a:endParaRPr lang="en-US" altLang="zh-CN" sz="2300" b="1" dirty="0">
              <a:latin typeface="楷体" panose="02010609060101010101" pitchFamily="49" charset="-122"/>
              <a:ea typeface="楷体" panose="02010609060101010101" pitchFamily="49" charset="-122"/>
            </a:endParaRPr>
          </a:p>
          <a:p>
            <a:pPr marL="681038" lvl="1" indent="-327422" algn="just" eaLnBrk="1" hangingPunct="1">
              <a:lnSpc>
                <a:spcPct val="150000"/>
              </a:lnSpc>
              <a:buFont typeface="Wingdings" pitchFamily="2" charset="2"/>
              <a:buChar char="l"/>
              <a:defRPr/>
            </a:pPr>
            <a:r>
              <a:rPr lang="zh-CN" altLang="en-US" sz="2300" b="1" dirty="0">
                <a:latin typeface="楷体" panose="02010609060101010101" pitchFamily="49" charset="-122"/>
                <a:ea typeface="楷体" panose="02010609060101010101" pitchFamily="49" charset="-122"/>
              </a:rPr>
              <a:t>软件开发后的维护工作很难进行 </a:t>
            </a:r>
          </a:p>
        </p:txBody>
      </p:sp>
      <p:sp>
        <p:nvSpPr>
          <p:cNvPr id="7171"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rPr>
              <a:t>1.2 </a:t>
            </a:r>
            <a:r>
              <a:rPr lang="zh-CN" sz="3600" dirty="0">
                <a:latin typeface="楷体" panose="02010609060101010101" pitchFamily="49" charset="-122"/>
              </a:rPr>
              <a:t>软件测试的概念</a:t>
            </a:r>
          </a:p>
        </p:txBody>
      </p:sp>
    </p:spTree>
  </p:cSld>
  <p:clrMapOvr>
    <a:masterClrMapping/>
  </p:clrMapOvr>
  <p:transition>
    <p:blinds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txBox="1">
            <a:spLocks noGrp="1" noChangeArrowheads="1"/>
          </p:cNvSpPr>
          <p:nvPr/>
        </p:nvSpPr>
        <p:spPr bwMode="auto">
          <a:xfrm>
            <a:off x="6058161" y="4684739"/>
            <a:ext cx="1486160" cy="3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C023282C-C0E5-4CDA-834A-D7E74733100A}" type="slidenum">
              <a:rPr lang="en-US" altLang="zh-CN" sz="900"/>
              <a:t>7</a:t>
            </a:fld>
            <a:endParaRPr lang="en-US" altLang="zh-CN" sz="900"/>
          </a:p>
        </p:txBody>
      </p:sp>
      <p:sp>
        <p:nvSpPr>
          <p:cNvPr id="10243"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0244" name="Rectangle 3"/>
          <p:cNvSpPr>
            <a:spLocks noGrp="1" noChangeArrowheads="1"/>
          </p:cNvSpPr>
          <p:nvPr>
            <p:ph sz="half" idx="1"/>
          </p:nvPr>
        </p:nvSpPr>
        <p:spPr/>
        <p:txBody>
          <a:bodyPr/>
          <a:lstStyle/>
          <a:p>
            <a:pPr>
              <a:defRPr/>
            </a:pPr>
            <a:r>
              <a:rPr lang="zh-CN" altLang="en-US" sz="2600" kern="1200" dirty="0">
                <a:latin typeface="楷体" panose="02010609060101010101" pitchFamily="49" charset="-122"/>
                <a:ea typeface="楷体" panose="02010609060101010101" pitchFamily="49" charset="-122"/>
              </a:rPr>
              <a:t>软件测试的定义</a:t>
            </a:r>
            <a:r>
              <a:rPr lang="en-US" altLang="zh-CN" sz="2600" kern="1200" dirty="0">
                <a:latin typeface="楷体" panose="02010609060101010101" pitchFamily="49" charset="-122"/>
                <a:ea typeface="楷体" panose="02010609060101010101" pitchFamily="49" charset="-122"/>
              </a:rPr>
              <a:t>——IEEE19</a:t>
            </a:r>
            <a:r>
              <a:rPr lang="en-US" altLang="zh-CN" sz="2600" dirty="0">
                <a:latin typeface="楷体" panose="02010609060101010101" pitchFamily="49" charset="-122"/>
                <a:ea typeface="楷体" panose="02010609060101010101" pitchFamily="49" charset="-122"/>
              </a:rPr>
              <a:t>83</a:t>
            </a:r>
            <a:endParaRPr lang="zh-CN" altLang="en-US" sz="2700" dirty="0">
              <a:latin typeface="楷体" panose="02010609060101010101" pitchFamily="49" charset="-122"/>
              <a:ea typeface="楷体" panose="02010609060101010101" pitchFamily="49" charset="-122"/>
            </a:endParaRPr>
          </a:p>
          <a:p>
            <a:pPr marL="0" indent="0">
              <a:buNone/>
              <a:defRPr/>
            </a:pPr>
            <a:r>
              <a:rPr lang="en-US" altLang="zh-CN" sz="2100" dirty="0">
                <a:latin typeface="Times New Roman" panose="02020603050405020304" pitchFamily="18" charset="0"/>
                <a:cs typeface="Times New Roman" panose="02020603050405020304" pitchFamily="18" charset="0"/>
              </a:rPr>
              <a:t>The process of running or testing the system manually or automatically by using </a:t>
            </a:r>
            <a:r>
              <a:rPr lang="en-US" altLang="zh-CN" sz="2100" dirty="0" err="1">
                <a:latin typeface="Times New Roman" panose="02020603050405020304" pitchFamily="18" charset="0"/>
                <a:cs typeface="Times New Roman" panose="02020603050405020304" pitchFamily="18" charset="0"/>
              </a:rPr>
              <a:t>tools,inorder</a:t>
            </a:r>
            <a:r>
              <a:rPr lang="en-US" altLang="zh-CN" sz="2100" dirty="0">
                <a:latin typeface="Times New Roman" panose="02020603050405020304" pitchFamily="18" charset="0"/>
                <a:cs typeface="Times New Roman" panose="02020603050405020304" pitchFamily="18" charset="0"/>
              </a:rPr>
              <a:t> to </a:t>
            </a:r>
            <a:r>
              <a:rPr lang="en-US" altLang="zh-CN" sz="2100" dirty="0">
                <a:solidFill>
                  <a:srgbClr val="FF0000"/>
                </a:solidFill>
                <a:latin typeface="Times New Roman" panose="02020603050405020304" pitchFamily="18" charset="0"/>
                <a:cs typeface="Times New Roman" panose="02020603050405020304" pitchFamily="18" charset="0"/>
              </a:rPr>
              <a:t>verify whether it </a:t>
            </a:r>
            <a:r>
              <a:rPr lang="en-US" altLang="zh-CN" sz="2100" dirty="0" err="1">
                <a:solidFill>
                  <a:srgbClr val="FF0000"/>
                </a:solidFill>
                <a:latin typeface="Times New Roman" panose="02020603050405020304" pitchFamily="18" charset="0"/>
                <a:cs typeface="Times New Roman" panose="02020603050405020304" pitchFamily="18" charset="0"/>
              </a:rPr>
              <a:t>satisfie</a:t>
            </a:r>
            <a:r>
              <a:rPr lang="en-US" altLang="zh-CN" sz="2100" dirty="0">
                <a:solidFill>
                  <a:srgbClr val="FF0000"/>
                </a:solidFill>
                <a:latin typeface="Times New Roman" panose="02020603050405020304" pitchFamily="18" charset="0"/>
                <a:cs typeface="Times New Roman" panose="02020603050405020304" pitchFamily="18" charset="0"/>
              </a:rPr>
              <a:t> the requirements </a:t>
            </a:r>
            <a:r>
              <a:rPr lang="en-US" altLang="zh-CN" sz="2100" dirty="0">
                <a:latin typeface="Times New Roman" panose="02020603050405020304" pitchFamily="18" charset="0"/>
                <a:cs typeface="Times New Roman" panose="02020603050405020304" pitchFamily="18" charset="0"/>
              </a:rPr>
              <a:t>or to make clear the differences between the actual outcome and the expected out come.</a:t>
            </a:r>
          </a:p>
          <a:p>
            <a:pPr marL="0" indent="0">
              <a:buNone/>
              <a:defRPr/>
            </a:pPr>
            <a:r>
              <a:rPr lang="zh-CN" altLang="en-US" sz="2400" kern="1200" dirty="0">
                <a:latin typeface="楷体" panose="02010609060101010101" pitchFamily="49" charset="-122"/>
                <a:ea typeface="楷体" panose="02010609060101010101" pitchFamily="49" charset="-122"/>
              </a:rPr>
              <a:t>软件测试的首要</a:t>
            </a:r>
            <a:r>
              <a:rPr lang="zh-CN" altLang="en-US" sz="2400" dirty="0">
                <a:solidFill>
                  <a:srgbClr val="FF0000"/>
                </a:solidFill>
                <a:latin typeface="楷体" panose="02010609060101010101" pitchFamily="49" charset="-122"/>
                <a:ea typeface="楷体" panose="02010609060101010101" pitchFamily="49" charset="-122"/>
              </a:rPr>
              <a:t>目的不是要发现缺陷，而是要确保被测系统满足需求</a:t>
            </a:r>
            <a:r>
              <a:rPr lang="zh-CN" altLang="en-US" sz="2400" dirty="0">
                <a:latin typeface="楷体" panose="02010609060101010101" pitchFamily="49" charset="-122"/>
                <a:ea typeface="楷体" panose="02010609060101010101" pitchFamily="49" charset="-122"/>
              </a:rPr>
              <a:t>。 </a:t>
            </a:r>
          </a:p>
          <a:p>
            <a:pPr marL="0" indent="0" algn="just" eaLnBrk="1" hangingPunct="1">
              <a:buNone/>
              <a:defRPr/>
            </a:pPr>
            <a:endParaRPr lang="en-US" altLang="zh-CN" sz="26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1268" name="Rectangle 3"/>
          <p:cNvSpPr>
            <a:spLocks noGrp="1" noChangeArrowheads="1"/>
          </p:cNvSpPr>
          <p:nvPr>
            <p:ph sz="half" idx="1"/>
          </p:nvPr>
        </p:nvSpPr>
        <p:spPr>
          <a:xfrm>
            <a:off x="539552" y="987574"/>
            <a:ext cx="7966710" cy="3201035"/>
          </a:xfrm>
        </p:spPr>
        <p:txBody>
          <a:bodyPr/>
          <a:lstStyle/>
          <a:p>
            <a:pPr algn="just" eaLnBrk="1" hangingPunct="1"/>
            <a:r>
              <a:rPr lang="zh-CN" altLang="en-US" sz="2600" dirty="0">
                <a:latin typeface="楷体" panose="02010609060101010101" pitchFamily="49" charset="-122"/>
                <a:ea typeface="楷体" panose="02010609060101010101" pitchFamily="49" charset="-122"/>
              </a:rPr>
              <a:t>软件测试的定义</a:t>
            </a:r>
            <a:r>
              <a:rPr lang="en-US" altLang="zh-CN" sz="2600" dirty="0">
                <a:latin typeface="楷体" panose="02010609060101010101" pitchFamily="49" charset="-122"/>
                <a:ea typeface="楷体" panose="02010609060101010101" pitchFamily="49" charset="-122"/>
              </a:rPr>
              <a:t>——IEEE1983</a:t>
            </a:r>
          </a:p>
          <a:p>
            <a:pPr lvl="1" algn="just" eaLnBrk="1" hangingPunct="1"/>
            <a:r>
              <a:rPr lang="zh-CN" altLang="en-US" sz="2200" dirty="0">
                <a:latin typeface="楷体" panose="02010609060101010101" pitchFamily="49" charset="-122"/>
                <a:ea typeface="楷体" panose="02010609060101010101" pitchFamily="49" charset="-122"/>
                <a:sym typeface="+mn-ea"/>
              </a:rPr>
              <a:t>是使用人工和自动手段来运行或测试某个系统的过程，目的在于检验其是否满足规定的需求或是弄清楚预期结果与实际结果之间的差别</a:t>
            </a:r>
          </a:p>
          <a:p>
            <a:pPr algn="just" eaLnBrk="1" hangingPunct="1"/>
            <a:r>
              <a:rPr lang="zh-CN" altLang="en-US" sz="2100" dirty="0" smtClean="0">
                <a:latin typeface="楷体" panose="02010609060101010101" pitchFamily="49" charset="-122"/>
                <a:ea typeface="楷体" panose="02010609060101010101" pitchFamily="49" charset="-122"/>
                <a:sym typeface="+mn-ea"/>
              </a:rPr>
              <a:t>统计</a:t>
            </a:r>
            <a:r>
              <a:rPr lang="zh-CN" altLang="en-US" sz="2100" dirty="0">
                <a:latin typeface="楷体" panose="02010609060101010101" pitchFamily="49" charset="-122"/>
                <a:ea typeface="楷体" panose="02010609060101010101" pitchFamily="49" charset="-122"/>
                <a:sym typeface="+mn-ea"/>
              </a:rPr>
              <a:t>表明，在典型的软件开发项目中，软件测试的工作量往往占软件开发工作量的</a:t>
            </a:r>
            <a:r>
              <a:rPr lang="en-US" altLang="zh-CN" sz="2100" dirty="0">
                <a:latin typeface="楷体" panose="02010609060101010101" pitchFamily="49" charset="-122"/>
                <a:ea typeface="楷体" panose="02010609060101010101" pitchFamily="49" charset="-122"/>
                <a:sym typeface="+mn-ea"/>
              </a:rPr>
              <a:t>40%</a:t>
            </a:r>
            <a:r>
              <a:rPr lang="zh-CN" altLang="en-US" sz="2100" dirty="0">
                <a:latin typeface="楷体" panose="02010609060101010101" pitchFamily="49" charset="-122"/>
                <a:ea typeface="楷体" panose="02010609060101010101" pitchFamily="49" charset="-122"/>
                <a:sym typeface="+mn-ea"/>
              </a:rPr>
              <a:t>，用在测试上的开销占软件开发的总成本的</a:t>
            </a:r>
            <a:r>
              <a:rPr lang="en-US" altLang="zh-CN" sz="2100" dirty="0">
                <a:latin typeface="楷体" panose="02010609060101010101" pitchFamily="49" charset="-122"/>
                <a:ea typeface="楷体" panose="02010609060101010101" pitchFamily="49" charset="-122"/>
                <a:sym typeface="+mn-ea"/>
              </a:rPr>
              <a:t>30%~50%</a:t>
            </a:r>
            <a:endParaRPr lang="en-US" altLang="zh-CN" sz="2100" dirty="0">
              <a:latin typeface="楷体" panose="02010609060101010101" pitchFamily="49" charset="-122"/>
              <a:ea typeface="楷体" panose="02010609060101010101" pitchFamily="49" charset="-122"/>
            </a:endParaRPr>
          </a:p>
          <a:p>
            <a:pPr lvl="1" eaLnBrk="1" hangingPunct="1"/>
            <a:endParaRPr lang="en-US" altLang="zh-CN" sz="2300" dirty="0"/>
          </a:p>
          <a:p>
            <a:pPr lvl="1" eaLnBrk="1" hangingPunct="1"/>
            <a:endParaRPr lang="zh-CN" altLang="zh-CN" sz="23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8">
                                            <p:txEl>
                                              <p:pRg st="2" end="2"/>
                                            </p:txEl>
                                          </p:spTgt>
                                        </p:tgtEl>
                                        <p:attrNameLst>
                                          <p:attrName>style.visibility</p:attrName>
                                        </p:attrNameLst>
                                      </p:cBhvr>
                                      <p:to>
                                        <p:strVal val="visible"/>
                                      </p:to>
                                    </p:set>
                                    <p:anim calcmode="lin" valueType="num">
                                      <p:cBhvr additive="base">
                                        <p:cTn id="7" dur="500" fill="hold"/>
                                        <p:tgtEl>
                                          <p:spTgt spid="1126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xEl>
                                              <p:pRg st="2" end="2"/>
                                            </p:txEl>
                                          </p:spTgt>
                                        </p:tgtEl>
                                        <p:attrNameLst>
                                          <p:attrName>style.visibility</p:attrName>
                                        </p:attrNameLst>
                                      </p:cBhvr>
                                      <p:to>
                                        <p:strVal val="visible"/>
                                      </p:to>
                                    </p:set>
                                    <p:anim calcmode="lin" valueType="num">
                                      <p:cBhvr additive="base">
                                        <p:cTn id="13" dur="500" fill="hold"/>
                                        <p:tgtEl>
                                          <p:spTgt spid="1126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0" hangingPunct="0"/>
            <a:r>
              <a:rPr lang="en-US" altLang="zh-CN" sz="3600" dirty="0">
                <a:latin typeface="楷体" panose="02010609060101010101" pitchFamily="49" charset="-122"/>
                <a:ea typeface="楷体" panose="02010609060101010101" pitchFamily="49" charset="-122"/>
              </a:rPr>
              <a:t>1.2 </a:t>
            </a:r>
            <a:r>
              <a:rPr lang="zh-CN" sz="3600" dirty="0">
                <a:latin typeface="楷体" panose="02010609060101010101" pitchFamily="49" charset="-122"/>
                <a:ea typeface="楷体" panose="02010609060101010101" pitchFamily="49" charset="-122"/>
              </a:rPr>
              <a:t>软件测试的概念</a:t>
            </a:r>
          </a:p>
        </p:txBody>
      </p:sp>
      <p:sp>
        <p:nvSpPr>
          <p:cNvPr id="13316" name="Rectangle 3"/>
          <p:cNvSpPr>
            <a:spLocks noGrp="1" noChangeArrowheads="1"/>
          </p:cNvSpPr>
          <p:nvPr>
            <p:ph sz="half" idx="1"/>
          </p:nvPr>
        </p:nvSpPr>
        <p:spPr>
          <a:xfrm>
            <a:off x="539552" y="915566"/>
            <a:ext cx="7966710" cy="3201035"/>
          </a:xfrm>
        </p:spPr>
        <p:txBody>
          <a:bodyPr/>
          <a:lstStyle/>
          <a:p>
            <a:pPr algn="just" eaLnBrk="1" hangingPunct="1">
              <a:spcBef>
                <a:spcPts val="0"/>
              </a:spcBef>
            </a:pPr>
            <a:r>
              <a:rPr lang="zh-CN" altLang="en-US" sz="2400" dirty="0">
                <a:latin typeface="楷体" panose="02010609060101010101" pitchFamily="49" charset="-122"/>
                <a:ea typeface="楷体" panose="02010609060101010101" pitchFamily="49" charset="-122"/>
              </a:rPr>
              <a:t>软件测试的定义体现了测试工作的核心与实质</a:t>
            </a:r>
          </a:p>
          <a:p>
            <a:pPr lvl="1" algn="just" eaLnBrk="1" hangingPunct="1">
              <a:spcBef>
                <a:spcPts val="0"/>
              </a:spcBef>
            </a:pPr>
            <a:r>
              <a:rPr lang="zh-CN" sz="2400" b="1" dirty="0" smtClean="0">
                <a:latin typeface="楷体" panose="02010609060101010101" pitchFamily="49" charset="-122"/>
                <a:ea typeface="楷体" panose="02010609060101010101" pitchFamily="49" charset="-122"/>
                <a:hlinkClick r:id="rId3" action="ppaction://hlinksldjump"/>
              </a:rPr>
              <a:t>软件测试的根本目的是</a:t>
            </a:r>
            <a:r>
              <a:rPr lang="zh-CN" sz="2400" b="1" dirty="0" smtClean="0">
                <a:solidFill>
                  <a:srgbClr val="FF0000"/>
                </a:solidFill>
                <a:latin typeface="楷体" panose="02010609060101010101" pitchFamily="49" charset="-122"/>
                <a:ea typeface="楷体" panose="02010609060101010101" pitchFamily="49" charset="-122"/>
                <a:hlinkClick r:id="rId3" action="ppaction://hlinksldjump"/>
              </a:rPr>
              <a:t>确保软件满足用户需求</a:t>
            </a:r>
            <a:endParaRPr lang="zh-CN" sz="2400" b="1" dirty="0" smtClean="0">
              <a:solidFill>
                <a:srgbClr val="FF0000"/>
              </a:solidFill>
              <a:latin typeface="楷体" panose="02010609060101010101" pitchFamily="49" charset="-122"/>
              <a:ea typeface="楷体" panose="02010609060101010101" pitchFamily="49" charset="-122"/>
            </a:endParaRPr>
          </a:p>
          <a:p>
            <a:pPr lvl="1" algn="just" eaLnBrk="1" hangingPunct="1">
              <a:spcBef>
                <a:spcPts val="0"/>
              </a:spcBef>
            </a:pPr>
            <a:r>
              <a:rPr lang="zh-CN" sz="2400" b="1" dirty="0" smtClean="0">
                <a:latin typeface="楷体" panose="02010609060101010101" pitchFamily="49" charset="-122"/>
                <a:ea typeface="楷体" panose="02010609060101010101" pitchFamily="49" charset="-122"/>
              </a:rPr>
              <a:t>软件测试的目的是要衡量软件产品是否符合预期</a:t>
            </a:r>
          </a:p>
          <a:p>
            <a:pPr lvl="1" algn="just" eaLnBrk="1" hangingPunct="1">
              <a:spcBef>
                <a:spcPts val="0"/>
              </a:spcBef>
            </a:pPr>
            <a:r>
              <a:rPr lang="zh-CN" sz="2400" b="1" dirty="0" smtClean="0">
                <a:latin typeface="楷体" panose="02010609060101010101" pitchFamily="49" charset="-122"/>
                <a:ea typeface="楷体" panose="02010609060101010101" pitchFamily="49" charset="-122"/>
                <a:hlinkClick r:id="rId4" action="ppaction://hlinksldjump"/>
              </a:rPr>
              <a:t>软件测试是一个持续进行的过程</a:t>
            </a:r>
            <a:endParaRPr lang="zh-CN" sz="2400" b="1" dirty="0" smtClean="0">
              <a:latin typeface="楷体" panose="02010609060101010101" pitchFamily="49" charset="-122"/>
              <a:ea typeface="楷体" panose="02010609060101010101" pitchFamily="49" charset="-122"/>
            </a:endParaRPr>
          </a:p>
          <a:p>
            <a:pPr lvl="1" algn="just" eaLnBrk="1" hangingPunct="1">
              <a:spcBef>
                <a:spcPts val="0"/>
              </a:spcBef>
            </a:pPr>
            <a:r>
              <a:rPr lang="zh-CN" sz="2400" b="1" dirty="0" smtClean="0">
                <a:latin typeface="楷体" panose="02010609060101010101" pitchFamily="49" charset="-122"/>
                <a:ea typeface="楷体" panose="02010609060101010101" pitchFamily="49" charset="-122"/>
              </a:rPr>
              <a:t>测试既需要动态执行也需要静态检查</a:t>
            </a:r>
          </a:p>
          <a:p>
            <a:pPr lvl="1" algn="just" eaLnBrk="1" hangingPunct="1">
              <a:spcBef>
                <a:spcPts val="0"/>
              </a:spcBef>
            </a:pPr>
            <a:r>
              <a:rPr lang="zh-CN" sz="2400" b="1" dirty="0" smtClean="0">
                <a:latin typeface="楷体" panose="02010609060101010101" pitchFamily="49" charset="-122"/>
                <a:ea typeface="楷体" panose="02010609060101010101" pitchFamily="49" charset="-122"/>
              </a:rPr>
              <a:t>测试不仅需要手工执行还需要自动执行</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1648</TotalTime>
  <Words>2120</Words>
  <Application>Microsoft Office PowerPoint</Application>
  <PresentationFormat>全屏显示(16:9)</PresentationFormat>
  <Paragraphs>325</Paragraphs>
  <Slides>57</Slides>
  <Notes>15</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60" baseType="lpstr">
      <vt:lpstr>Profile</vt:lpstr>
      <vt:lpstr>Visio.Drawing.11</vt:lpstr>
      <vt:lpstr>包装程序外壳对象</vt:lpstr>
      <vt:lpstr>软件测试实用教程 ——方法与实践</vt:lpstr>
      <vt:lpstr>目  录</vt:lpstr>
      <vt:lpstr>1.1 引子：猎人打鸟</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1.2 软件测试的概念</vt:lpstr>
      <vt:lpstr>1.3 软件缺陷的概念</vt:lpstr>
      <vt:lpstr>PowerPoint 演示文稿</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1.3 软件缺陷的概念</vt:lpstr>
      <vt:lpstr>1.4 测试用例的概念</vt:lpstr>
      <vt:lpstr>1.4 测试用例的概念</vt:lpstr>
      <vt:lpstr>1.4 测试用例的概念</vt:lpstr>
      <vt:lpstr>1.4 测试用例的概念</vt:lpstr>
      <vt:lpstr>1.4 测试用例的概念</vt:lpstr>
      <vt:lpstr>1.4 测试用例的概念</vt:lpstr>
      <vt:lpstr>1.4 测试用例的概念</vt:lpstr>
      <vt:lpstr>1.4 测试用例的概念</vt:lpstr>
      <vt:lpstr>1.4 测试用例的概念</vt:lpstr>
      <vt:lpstr>1.4 测试用例的概念</vt:lpstr>
      <vt:lpstr>1.5 自动化测试</vt:lpstr>
      <vt:lpstr>1.5 自动化测试</vt:lpstr>
      <vt:lpstr>1.5 自动化测试</vt:lpstr>
      <vt:lpstr>PowerPoint 演示文稿</vt:lpstr>
      <vt:lpstr>1.5 自动化测试</vt:lpstr>
      <vt:lpstr>1.5 自动化测试</vt:lpstr>
      <vt:lpstr>1.5 自动化测试</vt:lpstr>
      <vt:lpstr>1.5 自动化测试</vt:lpstr>
      <vt:lpstr>本章内容小结</vt:lpstr>
      <vt:lpstr>PowerPoint 演示文稿</vt:lpstr>
    </vt:vector>
  </TitlesOfParts>
  <Company>福建163软件园</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软件测试技术基础</dc:title>
  <dc:creator>福建163软件园</dc:creator>
  <cp:lastModifiedBy>admin</cp:lastModifiedBy>
  <cp:revision>194</cp:revision>
  <cp:lastPrinted>2411-12-30T00:00:00Z</cp:lastPrinted>
  <dcterms:created xsi:type="dcterms:W3CDTF">2008-07-27T05:17:00Z</dcterms:created>
  <dcterms:modified xsi:type="dcterms:W3CDTF">2018-08-29T09:28:30Z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